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2" r:id="rId17"/>
  </p:sldMasterIdLst>
  <p:notesMasterIdLst>
    <p:notesMasterId r:id="rId19"/>
  </p:notesMasterIdLst>
  <p:sldIdLst>
    <p:sldId id="312" r:id="rId21"/>
    <p:sldId id="313" r:id="rId22"/>
    <p:sldId id="321" r:id="rId23"/>
    <p:sldId id="375" r:id="rId24"/>
    <p:sldId id="378" r:id="rId25"/>
    <p:sldId id="376" r:id="rId26"/>
    <p:sldId id="377" r:id="rId27"/>
    <p:sldId id="379" r:id="rId28"/>
    <p:sldId id="397" r:id="rId29"/>
    <p:sldId id="322" r:id="rId30"/>
    <p:sldId id="328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81" r:id="rId42"/>
    <p:sldId id="324" r:id="rId43"/>
    <p:sldId id="365" r:id="rId44"/>
    <p:sldId id="323" r:id="rId45"/>
    <p:sldId id="371" r:id="rId46"/>
    <p:sldId id="372" r:id="rId47"/>
    <p:sldId id="373" r:id="rId48"/>
    <p:sldId id="374" r:id="rId49"/>
    <p:sldId id="32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50" charset="-127">
        <p:regular r:id="rId4"/>
        <p:bold r:id="rId3"/>
      </p:font>
    </p:embeddedFont>
    <p:embeddedFont>
      <p:font typeface="나눔바른고딕" panose="020B0600000101010101" pitchFamily="9633937" charset="-127">
        <p:regular r:id="rId2"/>
        <p:bold r:id="rId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DE4B4B"/>
    <a:srgbClr val="324353"/>
    <a:srgbClr val="595959"/>
    <a:srgbClr val="2A2925"/>
    <a:srgbClr val="FFFFFF"/>
    <a:srgbClr val="03C75A"/>
    <a:srgbClr val="FFDF7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987" autoAdjust="0"/>
    <p:restoredTop sz="92616" autoAdjust="0"/>
  </p:normalViewPr>
  <p:slideViewPr>
    <p:cSldViewPr snapToGrid="0" snapToObjects="1">
      <p:cViewPr>
        <p:scale>
          <a:sx n="80" d="100"/>
          <a:sy n="80" d="100"/>
        </p:scale>
        <p:origin x="642" y="192"/>
      </p:cViewPr>
      <p:guideLst>
        <p:guide orient="horz" pos="213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openxmlformats.org/officeDocument/2006/relationships/font" Target="fonts/font3.fntdata"></Relationship><Relationship Id="rId3" Type="http://schemas.openxmlformats.org/officeDocument/2006/relationships/font" Target="fonts/font2.fntdata"></Relationship><Relationship Id="rId4" Type="http://schemas.openxmlformats.org/officeDocument/2006/relationships/font" Target="fonts/font1.fntdata"></Relationship><Relationship Id="rId5" Type="http://schemas.openxmlformats.org/officeDocument/2006/relationships/font" Target="fonts/font4.fntdata"></Relationship><Relationship Id="rId17" Type="http://schemas.openxmlformats.org/officeDocument/2006/relationships/slideMaster" Target="slideMasters/slideMaster1.xml"></Relationship><Relationship Id="rId18" Type="http://schemas.openxmlformats.org/officeDocument/2006/relationships/theme" Target="theme/theme1.xml"></Relationship><Relationship Id="rId19" Type="http://schemas.openxmlformats.org/officeDocument/2006/relationships/notesMaster" Target="notesMasters/notesMaster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44" Type="http://schemas.openxmlformats.org/officeDocument/2006/relationships/slide" Target="slides/slide24.xml"></Relationship><Relationship Id="rId45" Type="http://schemas.openxmlformats.org/officeDocument/2006/relationships/slide" Target="slides/slide25.xml"></Relationship><Relationship Id="rId46" Type="http://schemas.openxmlformats.org/officeDocument/2006/relationships/slide" Target="slides/slide26.xml"></Relationship><Relationship Id="rId47" Type="http://schemas.openxmlformats.org/officeDocument/2006/relationships/slide" Target="slides/slide27.xml"></Relationship><Relationship Id="rId48" Type="http://schemas.openxmlformats.org/officeDocument/2006/relationships/slide" Target="slides/slide28.xml"></Relationship><Relationship Id="rId49" Type="http://schemas.openxmlformats.org/officeDocument/2006/relationships/slide" Target="slides/slide29.xml"></Relationship><Relationship Id="rId50" Type="http://schemas.openxmlformats.org/officeDocument/2006/relationships/slide" Target="slides/slide30.xml"></Relationship><Relationship Id="rId55" Type="http://schemas.openxmlformats.org/officeDocument/2006/relationships/viewProps" Target="viewProps.xml"></Relationship><Relationship Id="rId56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1" Type="http://schemas.openxmlformats.org/officeDocument/2006/relationships/package" Target="../embeddings/Microsoft_Office_Excel_____1.xlsx"></Relationship></Relationships>
</file>

<file path=ppt/charts/_rels/chart2.xml.rels><?xml version="1.0" encoding="UTF-8"?>
<Relationships xmlns="http://schemas.openxmlformats.org/package/2006/relationships"><Relationship Id="rId1" Type="http://schemas.openxmlformats.org/officeDocument/2006/relationships/package" Target="../embeddings/Microsoft_Office_Excel_____2.xlsx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roundedCorners val="0"/>
  <c:chart>
    <c:title>
      <c:tx>
        <c:rich>
          <a:bodyPr anchor="ctr" anchorCtr="1" rot="0" vert="horz"/>
          <a:lstStyle/>
          <a:p>
            <a:pPr algn="ctr">
              <a:defRPr sz="1200" b="0" i="0" u="none" baseline="0">
                <a:solidFill>
                  <a:srgbClr val="000000"/>
                </a:solidFill>
                <a:latin typeface="+mn-lt"/>
                <a:ea typeface="+mn-lt"/>
              </a:defRPr>
            </a:pPr>
            <a:r>
              <a:rPr lang="ko-KR" altLang="en-US" sz="1200" b="0" i="0" u="none" baseline="0">
                <a:solidFill>
                  <a:srgbClr val="595959"/>
                </a:solidFill>
                <a:latin typeface="+mn-lt"/>
                <a:ea typeface="+mn-lt"/>
              </a:rPr>
              <a:t>연간 매출</a:t>
            </a:r>
          </a:p>
        </c:rich>
      </c:tx>
      <c:layout>
        <c:manualLayout>
          <c:xMode val="edge"/>
          <c:yMode val="edge"/>
          <c:x val="0.047136477042424262"/>
          <c:y val="0.20219087731587373"/>
        </c:manualLayout>
      </c:layout>
      <c:overlay val="0"/>
      <c:spPr>
        <a:noFill/>
        <a:ln>
          <a:noFill/>
          <a:round/>
        </a:ln>
      </c:sp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연간 매출</c:v>
                </c:pt>
              </c:strCache>
            </c:strRef>
          </c:tx>
          <c:dPt>
            <c:idx val="0"/>
            <c:spPr>
              <a:solidFill>
                <a:srgbClr val="4472C4">
                  <a:alpha val="100000"/>
                </a:srgbClr>
              </a:solidFill>
              <a:ln w="19050" cap="flat">
                <a:solidFill>
                  <a:srgbClr val="FFFFFF">
                    <a:alpha val="100000"/>
                  </a:srgbClr>
                </a:solidFill>
                <a:round/>
              </a:ln>
            </c:spPr>
          </c:dPt>
          <c:dPt>
            <c:idx val="1"/>
            <c:spPr>
              <a:solidFill>
                <a:srgbClr val="ED7D31">
                  <a:alpha val="100000"/>
                </a:srgbClr>
              </a:solidFill>
              <a:ln w="19050" cap="flat">
                <a:solidFill>
                  <a:srgbClr val="FFFFFF">
                    <a:alpha val="100000"/>
                  </a:srgbClr>
                </a:solidFill>
                <a:round/>
              </a:ln>
            </c:spPr>
          </c:dPt>
          <c:dPt>
            <c:idx val="2"/>
            <c:spPr>
              <a:solidFill>
                <a:srgbClr val="A5A5A5">
                  <a:alpha val="100000"/>
                </a:srgbClr>
              </a:solidFill>
              <a:ln w="19050" cap="flat">
                <a:solidFill>
                  <a:srgbClr val="FFFFFF">
                    <a:alpha val="100000"/>
                  </a:srgbClr>
                </a:solidFill>
                <a:round/>
              </a:ln>
            </c:spPr>
          </c:dPt>
          <c:dPt>
            <c:idx val="3"/>
            <c:spPr>
              <a:solidFill>
                <a:srgbClr val="FFC000">
                  <a:alpha val="100000"/>
                </a:srgbClr>
              </a:solidFill>
              <a:ln w="19050" cap="flat">
                <a:solidFill>
                  <a:srgbClr val="FFFFFF">
                    <a:alpha val="100000"/>
                  </a:srgbClr>
                </a:solidFill>
                <a:round/>
              </a:ln>
            </c:spPr>
          </c:dPt>
          <c:cat>
            <c:strRef>
              <c:f>Sheet1!$A$2:$A$5</c:f>
              <c:strCache>
                <c:ptCount val="4"/>
                <c:pt idx="0">
                  <c:v>CAFE1</c:v>
                </c:pt>
                <c:pt idx="1">
                  <c:v>CAFE2</c:v>
                </c:pt>
                <c:pt idx="2">
                  <c:v>CAFE3</c:v>
                </c:pt>
                <c:pt idx="3">
                  <c:v>CAFE4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</c:v>
                </c:pt>
                <c:pt idx="1">
                  <c:v>9.8000000000000007</c:v>
                </c:pt>
                <c:pt idx="2">
                  <c:v>11.6</c:v>
                </c:pt>
                <c:pt idx="3">
                  <c:v>16</c:v>
                </c:pt>
              </c:numCache>
            </c:numRef>
          </c:val>
          <c:smooth val="0"/>
        </c:ser>
        <c:firstSliceAng val="0"/>
      </c:pieChart>
      <c:spPr>
        <a:noFill/>
        <a:ln>
          <a:noFill/>
          <a:round/>
        </a:ln>
      </c:spPr>
    </c:plotArea>
    <c:legend>
      <c:legendPos val="l"/>
      <c:layout>
        <c:manualLayout>
          <c:xMode val="edge"/>
          <c:yMode val="edge"/>
          <c:x val="0.053613626628988831"/>
          <c:y val="0.42251919173147301"/>
          <c:w val="0.22502298306738139"/>
          <c:h val="0.49395478327996339"/>
        </c:manualLayout>
      </c:layout>
      <c:spPr>
        <a:noFill/>
        <a:ln>
          <a:noFill/>
          <a:round/>
        </a:ln>
      </c:spPr>
      <c:txPr>
        <a:bodyPr anchor="ctr" anchorCtr="1" rot="0" vert="horz"/>
        <a:lstStyle/>
        <a:p>
          <a:pPr>
            <a:defRPr sz="1195" b="0" i="0" u="none" baseline="0">
              <a:solidFill>
                <a:srgbClr val="595959"/>
              </a:solidFill>
              <a:latin typeface="+mn-lt"/>
              <a:ea typeface="+mn-lt"/>
            </a:defRPr>
          </a:pPr>
          <a:endParaRPr lang="ko-KR"/>
        </a:p>
      </c:txPr>
    </c:legend>
    <c:plotVisOnly val="1"/>
    <c:dispBlanksAs val="gap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맑은 고딕"/>
          <a:ea typeface="맑은 고딕"/>
        </a:defRPr>
      </a:pPr>
      <a:endParaRPr lang="ko-KR"/>
    </a:p>
  </c:txPr>
  <c:externalData r:id="rId1">
    <c:autoUpdate val="0"/>
  </c:externalData>
  <c:printSettings>
    <c:headerFooter/>
    <c:pageMargins b="0.75" l="0.7" r="0.7" t="0.75" header="0.3" footer="0.3"/>
    <c:pageSetup/>
  </c:printSettings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roundedCorners val="0"/>
  <c:chart>
    <c:title>
      <c:tx>
        <c:rich>
          <a:bodyPr anchor="ctr" anchorCtr="1" rot="0" vert="horz"/>
          <a:lstStyle/>
          <a:p>
            <a:pPr algn="ctr">
              <a:defRPr sz="1200" b="0" i="0" u="none" baseline="0">
                <a:solidFill>
                  <a:srgbClr val="000000"/>
                </a:solidFill>
                <a:latin typeface="+mn-lt"/>
                <a:ea typeface="+mn-lt"/>
              </a:defRPr>
            </a:pPr>
            <a:r>
              <a:rPr lang="ko-KR" altLang="en-US" sz="1200" b="0" i="0" u="none" baseline="0">
                <a:solidFill>
                  <a:srgbClr val="595959"/>
                </a:solidFill>
                <a:latin typeface="+mn-lt"/>
                <a:ea typeface="+mn-lt"/>
              </a:rPr>
              <a:t>보유</a:t>
            </a:r>
            <a:r>
              <a:rPr lang="ko-KR" altLang="en-US" sz="1200" b="0" i="0" u="none" baseline="0">
                <a:solidFill>
                  <a:srgbClr val="595959"/>
                </a:solidFill>
                <a:latin typeface="+mn-lt"/>
                <a:ea typeface="+mn-lt"/>
              </a:rPr>
              <a:t> 카페 매출 현황</a:t>
            </a:r>
          </a:p>
        </c:rich>
      </c:tx>
      <c:layout>
        <c:manualLayout>
          <c:xMode val="edge"/>
          <c:yMode val="edge"/>
          <c:x val="0.015430581635604979"/>
          <c:y val="0.024861881156945355"/>
        </c:manualLayout>
      </c:layout>
      <c:overlay val="0"/>
      <c:spPr>
        <a:noFill/>
        <a:ln>
          <a:noFill/>
          <a:round/>
        </a:ln>
      </c:spPr>
    </c:title>
    <c:plotArea>
      <c:layout>
        <c:manualLayout>
          <c:layoutTarget val="inner"/>
          <c:xMode val="edge"/>
          <c:yMode val="edge"/>
          <c:x val="0.2488334879785872"/>
          <c:y val="0.25873258141885863"/>
          <c:w val="0.56583645036894537"/>
          <c:h val="0.58155419562669031"/>
        </c:manualLayout>
      </c:layout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일매출</c:v>
                </c:pt>
              </c:strCache>
            </c:strRef>
          </c:tx>
          <c:spPr>
            <a:solidFill>
              <a:srgbClr val="4472C4">
                <a:alpha val="100000"/>
              </a:srgbClr>
            </a:solidFill>
            <a:ln>
              <a:noFill/>
              <a:round/>
            </a:ln>
          </c:spPr>
          <c:cat>
            <c:strRef>
              <c:f>Sheet1!$A$2:$A$7</c:f>
              <c:strCache>
                <c:ptCount val="5"/>
                <c:pt idx="0">
                  <c:v>CAFE4</c:v>
                </c:pt>
                <c:pt idx="1">
                  <c:v>CAFE3</c:v>
                </c:pt>
                <c:pt idx="2">
                  <c:v>CAFE2</c:v>
                </c:pt>
                <c:pt idx="3">
                  <c:v>CAFE1</c:v>
                </c:pt>
                <c:pt idx="4">
                  <c:v>합계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0.5</c:v>
                </c:pt>
                <c:pt idx="1">
                  <c:v>0.7</c:v>
                </c:pt>
                <c:pt idx="2">
                  <c:v>0.6</c:v>
                </c:pt>
                <c:pt idx="3">
                  <c:v>1.1000000000000001</c:v>
                </c:pt>
                <c:pt idx="4">
                  <c:v>2.9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월매출</c:v>
                </c:pt>
              </c:strCache>
            </c:strRef>
          </c:tx>
          <c:spPr>
            <a:solidFill>
              <a:srgbClr val="ED7D31">
                <a:alpha val="100000"/>
              </a:srgbClr>
            </a:solidFill>
            <a:ln>
              <a:noFill/>
              <a:round/>
            </a:ln>
          </c:spPr>
          <c:cat>
            <c:strRef>
              <c:f>Sheet1!$A$2:$A$7</c:f>
              <c:strCache>
                <c:ptCount val="5"/>
                <c:pt idx="0">
                  <c:v>CAFE4</c:v>
                </c:pt>
                <c:pt idx="1">
                  <c:v>CAFE3</c:v>
                </c:pt>
                <c:pt idx="2">
                  <c:v>CAFE2</c:v>
                </c:pt>
                <c:pt idx="3">
                  <c:v>CAFE1</c:v>
                </c:pt>
                <c:pt idx="4">
                  <c:v>합계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5"/>
                <c:pt idx="0">
                  <c:v>2</c:v>
                </c:pt>
                <c:pt idx="1">
                  <c:v>1.5</c:v>
                </c:pt>
                <c:pt idx="2">
                  <c:v>1.3</c:v>
                </c:pt>
                <c:pt idx="3">
                  <c:v>1.9</c:v>
                </c:pt>
                <c:pt idx="4">
                  <c:v>6.6999999999999993</c:v>
                </c:pt>
              </c:numCache>
            </c:numRef>
          </c:val>
          <c:smooth val="0"/>
        </c:ser>
        <c:gapWidth val="182"/>
        <c:axId val="1111"/>
        <c:axId val="2222"/>
      </c:barChart>
      <c:catAx>
        <c:axId val="1111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noFill/>
          <a:ln w="9525" cap="flat">
            <a:solidFill>
              <a:srgbClr val="D9D9D9">
                <a:alpha val="100000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595959"/>
                </a:solidFill>
                <a:latin typeface="+mn-lt"/>
                <a:ea typeface="+mn-lt"/>
              </a:defRPr>
            </a:pPr>
            <a:endParaRPr lang="ko-KR"/>
          </a:p>
        </c:txPr>
        <c:crossAx val="2222"/>
        <c:crosses val="autoZero"/>
        <c:auto val="1"/>
        <c:lblAlgn val="ctr"/>
        <c:lblOffset val="100"/>
      </c:catAx>
      <c:valAx>
        <c:axId val="222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898989">
                <a:alpha val="100000"/>
              </a:srgbClr>
            </a:solidFill>
            <a:round/>
          </a:ln>
        </c:spPr>
        <c:txPr>
          <a:bodyPr/>
          <a:lstStyle/>
          <a:p>
            <a:pPr>
              <a:defRPr sz="1000" b="0" i="0" u="none" baseline="0">
                <a:solidFill>
                  <a:srgbClr val="000000"/>
                </a:solidFill>
                <a:latin typeface="맑은 고딕"/>
                <a:ea typeface="맑은 고딕"/>
              </a:defRPr>
            </a:pPr>
            <a:endParaRPr lang="ko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r"/>
      <c:layout>
        <c:manualLayout>
          <c:xMode val="edge"/>
          <c:yMode val="edge"/>
          <c:x val="0.64281519768738249"/>
          <c:y val="0.036341688793714383"/>
          <c:w val="0.20263204927078221"/>
          <c:h val="0.28349799138711718"/>
        </c:manualLayout>
      </c:layout>
      <c:spPr>
        <a:noFill/>
        <a:ln>
          <a:noFill/>
          <a:round/>
        </a:ln>
      </c:spPr>
      <c:txPr>
        <a:bodyPr anchor="ctr" anchorCtr="1" rot="0" vert="horz"/>
        <a:lstStyle/>
        <a:p>
          <a:pPr>
            <a:defRPr sz="1195" b="0" i="0" u="none" baseline="0">
              <a:solidFill>
                <a:srgbClr val="595959"/>
              </a:solidFill>
              <a:latin typeface="+mn-lt"/>
              <a:ea typeface="+mn-lt"/>
            </a:defRPr>
          </a:pPr>
          <a:endParaRPr lang="ko-KR"/>
        </a:p>
      </c:txPr>
    </c:legend>
    <c:plotVisOnly val="1"/>
    <c:dispBlanksAs val="gap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맑은 고딕"/>
          <a:ea typeface="맑은 고딕"/>
        </a:defRPr>
      </a:pPr>
      <a:endParaRPr lang="ko-KR"/>
    </a:p>
  </c:txPr>
  <c:externalData r:id="rId1">
    <c:autoUpdate val="0"/>
  </c:externalData>
  <c:printSettings>
    <c:headerFooter/>
    <c:pageMargins b="0.75" l="0.7" r="0.7" t="0.75" header="0.3" footer="0.3"/>
    <c:pageSetup/>
  </c:printSettings>
</c:chartSpace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7E10D-770B-4342-B8FD-91E67BE09437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D6956-B774-4FA9-BEC4-9F1B82CFD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38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D6956-B774-4FA9-BEC4-9F1B82CFD1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7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D6956-B774-4FA9-BEC4-9F1B82CFD1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91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D6956-B774-4FA9-BEC4-9F1B82CFD1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677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D6956-B774-4FA9-BEC4-9F1B82CFD1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3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9A12DF-8817-4D55-AA1D-AA02A185E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86172E7-5044-436E-B750-78A342304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A29DD3A-6826-405B-AAD1-8B7560EB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2062C85-715F-47D0-A6EE-E8E3DFEF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006CD46-8771-460B-BBF3-CC003988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2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3DDF23-6DD1-40E5-9FBD-D17635BA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B90EFB6-00BB-4409-A3C6-A44789CE9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1B39043-F790-4263-A5C0-A0800F67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2176155-E8C2-43CC-8CBA-DFD77A29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757BC2C-D519-4393-BE84-9D9EC7B6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3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B4FBBB42-CF47-4AAB-9051-9B397DA32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DF2EC44-A3BF-4BA3-8B13-CF7A4AD7D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4FB6FF0-2A41-4BDB-B0C7-A1393A87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1CBCCDC-3A9F-44C0-ADAC-28B4561B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4DCBD7-D2A1-4293-A6FF-42EBBEB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1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7843F51-7B2B-414F-BD62-2788CC9E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11F01D6-9EA0-479A-A9CF-DB4F0F65D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7152248-57FB-4B9C-92F0-F53A9C7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0A76BA5-BABA-4568-83AB-482DCA76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8CFE251-7AA1-4A3C-973D-3F10C461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2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3B1425-CDF6-4F69-8377-99E5790D5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8B3F3BA-F2F4-430A-900D-3F256733B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07F3474-EE79-477B-BAE7-12BFA17A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32AADFC-1394-4DE3-9738-CDF182E6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96EE83-2E81-4802-AE15-222452EE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8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C03C7ED-350C-4186-B2EF-EDA921E2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44C6429-43EB-4959-894F-B556FF3AA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B96B58C-E819-4887-8825-E88437C5F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A0CD690-2BC0-4337-AA19-92F24965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E0FB652-B0A3-4D54-8A78-205599BE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DF47008-6BF7-42AB-A93D-3C41E925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4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AC29BC-3B6A-4D06-9941-CF630108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C16DE50-5C12-431C-84AF-E0BC70A9F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DCF995B-7C6D-4C02-AE54-C4F576464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18F6047-304F-469A-BD45-2EAFE1533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B25C9B3-6AE5-4678-B789-788D85F7C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0B6EF33B-131A-4C26-9C82-34734C68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FE2FBEF-A391-4852-8EC8-3D034433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009C2A2-7F97-4CE6-87D0-935CD80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7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FBAB593-21B2-4D92-984C-777011B7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487CACB-C11A-45D0-B36D-D5E58D60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CFA6FEE-6336-4D3A-8834-355D3B91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8215F1E-66AC-455B-B022-3370D274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1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24B2C1-1F7B-4466-A916-17629BAA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A00618C-1EEF-4670-9CB7-33C692C8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ADF6D24-937D-4EE1-8001-6D60DB4A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95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A45CEB-C98B-4C7D-B8E5-ED7F1D1D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72EFB56-8A09-42AA-9857-28ED109DD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6F769BA-1113-4791-AF9E-F49484AE7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7CE751E-6087-4CC8-B3E1-FB5D7232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1A0F593-7600-47AC-9D65-1235C5B92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F1C0E5C-3ACC-4598-BD72-46093B83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3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BE27AC4-55F3-49A9-BE76-8A4D61C6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A46C3AE-4E92-430C-84F6-F0AA958E2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2C16AB6-0C7F-413D-8E1F-2F6197728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6D80DD3-584F-41E5-9B6C-3832F67E6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73DC77F-3A2A-44D9-BAD9-E4C7542F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5D25B85-66A8-4F1E-9207-B4270DB2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8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EE8F808-3C70-49EC-A3B8-E26CB64B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61FCACF-7A8C-485C-B586-79FFB0782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4D2A07D-E2D3-4934-95B6-EB53A9564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43BE1-EC31-4F87-BA00-352299FDF4D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06112D-77F4-412F-B91E-9E3E956AF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5C4405B-CE4C-45AF-9CF5-FE9ADD5E8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B178E-69FA-4E70-95E5-2FC9C67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1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3" Type="http://schemas.openxmlformats.org/officeDocument/2006/relationships/image" Target="../media/image1.png"></Relationship><Relationship Id="rId7" Type="http://schemas.openxmlformats.org/officeDocument/2006/relationships/image" Target="../media/image4.png"></Relationship><Relationship Id="rId2" Type="http://schemas.openxmlformats.org/officeDocument/2006/relationships/notesSlide" Target="../notesSlides/notesSlide1.xml"></Relationship><Relationship Id="rId6" Type="http://schemas.openxmlformats.org/officeDocument/2006/relationships/image" Target="../media/image3.jpeg"></Relationship><Relationship Id="rId5" Type="http://schemas.openxmlformats.org/officeDocument/2006/relationships/image" Target="../media/image2.png"></Relationship><Relationship Id="rId4" Type="http://schemas.microsoft.com/office/2007/relationships/hdphoto" Target="../media/hdphoto1.wdp"></Relationship><Relationship Id="rId9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3" Type="http://schemas.openxmlformats.org/officeDocument/2006/relationships/image" Target="../media/image8.jpg"></Relationship><Relationship Id="rId7" Type="http://schemas.openxmlformats.org/officeDocument/2006/relationships/image" Target="../media/image6.png"></Relationship><Relationship Id="rId2" Type="http://schemas.openxmlformats.org/officeDocument/2006/relationships/image" Target="../media/image7.jpg"></Relationship><Relationship Id="rId6" Type="http://schemas.openxmlformats.org/officeDocument/2006/relationships/image" Target="../media/image11.jpeg"></Relationship><Relationship Id="rId5" Type="http://schemas.openxmlformats.org/officeDocument/2006/relationships/image" Target="../media/image10.jpeg"></Relationship><Relationship Id="rId4" Type="http://schemas.openxmlformats.org/officeDocument/2006/relationships/image" Target="../media/image9.jpeg"></Relationship><Relationship Id="rId9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6" Type="http://schemas.openxmlformats.org/officeDocument/2006/relationships/hyperlink" Target="" TargetMode="External"></Relationship><Relationship Id="rId5" Type="http://schemas.openxmlformats.org/officeDocument/2006/relationships/hyperlink" Target="" TargetMode="External"></Relationship><Relationship Id="rId4" Type="http://schemas.microsoft.com/office/2007/relationships/hdphoto" Target="../media/hdphoto3.wdp"></Relationship><Relationship Id="rId7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5.jpeg"></Relationship><Relationship Id="rId2" Type="http://schemas.openxmlformats.org/officeDocument/2006/relationships/notesSlide" Target="../notesSlides/notesSlide12.xml"></Relationship><Relationship Id="rId5" Type="http://schemas.microsoft.com/office/2007/relationships/hdphoto" Target="../media/hdphoto3.wdp"></Relationship><Relationship Id="rId4" Type="http://schemas.openxmlformats.org/officeDocument/2006/relationships/image" Target="../media/image17.png"></Relationship><Relationship Id="rId6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5.jpeg"></Relationship><Relationship Id="rId2" Type="http://schemas.openxmlformats.org/officeDocument/2006/relationships/notesSlide" Target="../notesSlides/notesSlide13.xml"></Relationship><Relationship Id="rId5" Type="http://schemas.microsoft.com/office/2007/relationships/hdphoto" Target="../media/hdphoto3.wdp"></Relationship><Relationship Id="rId4" Type="http://schemas.openxmlformats.org/officeDocument/2006/relationships/image" Target="../media/image17.png"></Relationship><Relationship Id="rId6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4" Type="http://schemas.microsoft.com/office/2007/relationships/hdphoto" Target="../media/hdphoto3.wdp"></Relationship><Relationship Id="rId5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4" Type="http://schemas.microsoft.com/office/2007/relationships/hdphoto" Target="../media/hdphoto3.wdp"></Relationship><Relationship Id="rId5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5" Type="http://schemas.openxmlformats.org/officeDocument/2006/relationships/image" Target="../media/image18.jpeg"></Relationship><Relationship Id="rId4" Type="http://schemas.microsoft.com/office/2007/relationships/hdphoto" Target="../media/hdphoto3.wdp"></Relationship><Relationship Id="rId6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4" Type="http://schemas.microsoft.com/office/2007/relationships/hdphoto" Target="../media/hdphoto3.wdp"></Relationship><Relationship Id="rId5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4" Type="http://schemas.microsoft.com/office/2007/relationships/hdphoto" Target="../media/hdphoto3.wdp"></Relationship><Relationship Id="rId5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4" Type="http://schemas.microsoft.com/office/2007/relationships/hdphoto" Target="../media/hdphoto3.wdp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7" Type="http://schemas.microsoft.com/office/2007/relationships/hdphoto" Target="../media/hdphoto2.wdp"></Relationship><Relationship Id="rId2" Type="http://schemas.openxmlformats.org/officeDocument/2006/relationships/notesSlide" Target="../notesSlides/notesSlide2.xml"></Relationship><Relationship Id="rId6" Type="http://schemas.openxmlformats.org/officeDocument/2006/relationships/image" Target="../media/image6.png"></Relationship><Relationship Id="rId5" Type="http://schemas.openxmlformats.org/officeDocument/2006/relationships/image" Target="../media/image5.jpeg"></Relationship><Relationship Id="rId4" Type="http://schemas.microsoft.com/office/2007/relationships/hdphoto" Target="../media/hdphoto1.wdp"></Relationship><Relationship Id="rId8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4" Type="http://schemas.microsoft.com/office/2007/relationships/hdphoto" Target="../media/hdphoto3.wdp"></Relationship><Relationship Id="rId5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6" Type="http://schemas.openxmlformats.org/officeDocument/2006/relationships/chart" Target="../charts/chart1.xml"></Relationship><Relationship Id="rId5" Type="http://schemas.openxmlformats.org/officeDocument/2006/relationships/chart" Target="../charts/chart2.xml"></Relationship><Relationship Id="rId4" Type="http://schemas.microsoft.com/office/2007/relationships/hdphoto" Target="../media/hdphoto3.wdp"></Relationship><Relationship Id="rId7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5.jpeg"></Relationship><Relationship Id="rId5" Type="http://schemas.openxmlformats.org/officeDocument/2006/relationships/image" Target="../media/image19.png"></Relationship><Relationship Id="rId4" Type="http://schemas.microsoft.com/office/2007/relationships/hdphoto" Target="../media/hdphoto3.wdp"></Relationship><Relationship Id="rId6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3" Type="http://schemas.openxmlformats.org/officeDocument/2006/relationships/image" Target="../media/image8.jpg"></Relationship><Relationship Id="rId7" Type="http://schemas.openxmlformats.org/officeDocument/2006/relationships/image" Target="../media/image6.png"></Relationship><Relationship Id="rId2" Type="http://schemas.openxmlformats.org/officeDocument/2006/relationships/image" Target="../media/image7.jpg"></Relationship><Relationship Id="rId6" Type="http://schemas.openxmlformats.org/officeDocument/2006/relationships/image" Target="../media/image11.jpeg"></Relationship><Relationship Id="rId5" Type="http://schemas.openxmlformats.org/officeDocument/2006/relationships/image" Target="../media/image10.jpeg"></Relationship><Relationship Id="rId4" Type="http://schemas.openxmlformats.org/officeDocument/2006/relationships/image" Target="../media/image9.jpeg"></Relationship><Relationship Id="rId9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7" Type="http://schemas.microsoft.com/office/2007/relationships/hdphoto" Target="../media/hdphoto2.wdp"></Relationship><Relationship Id="rId2" Type="http://schemas.openxmlformats.org/officeDocument/2006/relationships/image" Target="../media/image5.jpeg"></Relationship><Relationship Id="rId6" Type="http://schemas.openxmlformats.org/officeDocument/2006/relationships/image" Target="../media/image6.png"></Relationship><Relationship Id="rId5" Type="http://schemas.openxmlformats.org/officeDocument/2006/relationships/image" Target="../media/image22.png"></Relationship><Relationship Id="rId4" Type="http://schemas.openxmlformats.org/officeDocument/2006/relationships/image" Target="../media/image21.png"></Relationship><Relationship Id="rId8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3" Type="http://schemas.openxmlformats.org/officeDocument/2006/relationships/image" Target="../media/image8.jpg"></Relationship><Relationship Id="rId7" Type="http://schemas.openxmlformats.org/officeDocument/2006/relationships/image" Target="../media/image6.png"></Relationship><Relationship Id="rId2" Type="http://schemas.openxmlformats.org/officeDocument/2006/relationships/image" Target="../media/image7.jpg"></Relationship><Relationship Id="rId6" Type="http://schemas.openxmlformats.org/officeDocument/2006/relationships/image" Target="../media/image11.jpeg"></Relationship><Relationship Id="rId5" Type="http://schemas.openxmlformats.org/officeDocument/2006/relationships/image" Target="../media/image10.jpeg"></Relationship><Relationship Id="rId4" Type="http://schemas.openxmlformats.org/officeDocument/2006/relationships/image" Target="../media/image9.jpeg"></Relationship><Relationship Id="rId9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8" Type="http://schemas.openxmlformats.org/officeDocument/2006/relationships/image" Target="../media/image25.png"></Relationship><Relationship Id="rId3" Type="http://schemas.openxmlformats.org/officeDocument/2006/relationships/image" Target="../media/image6.png"></Relationship><Relationship Id="rId7" Type="http://schemas.openxmlformats.org/officeDocument/2006/relationships/image" Target="../media/image24.png"></Relationship><Relationship Id="rId2" Type="http://schemas.openxmlformats.org/officeDocument/2006/relationships/image" Target="../media/image5.jpeg"></Relationship><Relationship Id="rId6" Type="http://schemas.microsoft.com/office/2007/relationships/hdphoto" Target="../media/hdphoto4.wdp"></Relationship><Relationship Id="rId5" Type="http://schemas.openxmlformats.org/officeDocument/2006/relationships/image" Target="../media/image23.png"></Relationship><Relationship Id="rId4" Type="http://schemas.microsoft.com/office/2007/relationships/hdphoto" Target="../media/hdphoto2.wdp"></Relationship><Relationship Id="rId9" Type="http://schemas.openxmlformats.org/officeDocument/2006/relationships/image" Target="../media/image21.svg"></Relationship><Relationship Id="rId10" Type="http://schemas.microsoft.com/office/2007/relationships/hdphoto" Target="../media/hdphoto4.wdp"></Relationship><Relationship Id="rId11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8" Type="http://schemas.microsoft.com/office/2007/relationships/hdphoto" Target="../media/hdphoto4.wdp"></Relationship><Relationship Id="rId13" Type="http://schemas.openxmlformats.org/officeDocument/2006/relationships/image" Target="../media/image28.png"></Relationship><Relationship Id="rId3" Type="http://schemas.openxmlformats.org/officeDocument/2006/relationships/image" Target="../media/image6.png"></Relationship><Relationship Id="rId7" Type="http://schemas.openxmlformats.org/officeDocument/2006/relationships/image" Target="../media/image23.png"></Relationship><Relationship Id="rId12" Type="http://schemas.openxmlformats.org/officeDocument/2006/relationships/image" Target="../media/image27.png"></Relationship><Relationship Id="rId2" Type="http://schemas.openxmlformats.org/officeDocument/2006/relationships/image" Target="../media/image5.jpeg"></Relationship><Relationship Id="rId6" Type="http://schemas.openxmlformats.org/officeDocument/2006/relationships/image" Target="../media/image21.svg"></Relationship><Relationship Id="rId11" Type="http://schemas.microsoft.com/office/2007/relationships/hdphoto" Target="../media/hdphoto5.wdp"></Relationship><Relationship Id="rId5" Type="http://schemas.openxmlformats.org/officeDocument/2006/relationships/image" Target="../media/image25.png"></Relationship><Relationship Id="rId15" Type="http://schemas.openxmlformats.org/officeDocument/2006/relationships/image" Target="../media/image30.png"></Relationship><Relationship Id="rId10" Type="http://schemas.openxmlformats.org/officeDocument/2006/relationships/image" Target="../media/image26.png"></Relationship><Relationship Id="rId4" Type="http://schemas.microsoft.com/office/2007/relationships/hdphoto" Target="../media/hdphoto2.wdp"></Relationship><Relationship Id="rId9" Type="http://schemas.openxmlformats.org/officeDocument/2006/relationships/image" Target="../media/image24.png"></Relationship><Relationship Id="rId14" Type="http://schemas.openxmlformats.org/officeDocument/2006/relationships/image" Target="../media/image29.png"></Relationship><Relationship Id="rId16" Type="http://schemas.microsoft.com/office/2007/relationships/hdphoto" Target="../media/hdphoto4.wdp"></Relationship><Relationship Id="rId17" Type="http://schemas.microsoft.com/office/2007/relationships/hdphoto" Target="../media/hdphoto5.wdp"></Relationship><Relationship Id="rId18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8" Type="http://schemas.openxmlformats.org/officeDocument/2006/relationships/image" Target="../media/image28.svg"></Relationship><Relationship Id="rId3" Type="http://schemas.openxmlformats.org/officeDocument/2006/relationships/image" Target="../media/image6.png"></Relationship><Relationship Id="rId7" Type="http://schemas.openxmlformats.org/officeDocument/2006/relationships/image" Target="../media/image31.png"></Relationship><Relationship Id="rId12" Type="http://schemas.openxmlformats.org/officeDocument/2006/relationships/image" Target="../media/image35.png"></Relationship><Relationship Id="rId2" Type="http://schemas.openxmlformats.org/officeDocument/2006/relationships/image" Target="../media/image5.jpeg"></Relationship><Relationship Id="rId6" Type="http://schemas.openxmlformats.org/officeDocument/2006/relationships/image" Target="../media/image21.svg"></Relationship><Relationship Id="rId11" Type="http://schemas.openxmlformats.org/officeDocument/2006/relationships/image" Target="../media/image34.png"></Relationship><Relationship Id="rId5" Type="http://schemas.openxmlformats.org/officeDocument/2006/relationships/image" Target="../media/image25.png"></Relationship><Relationship Id="rId10" Type="http://schemas.openxmlformats.org/officeDocument/2006/relationships/image" Target="../media/image33.png"></Relationship><Relationship Id="rId4" Type="http://schemas.microsoft.com/office/2007/relationships/hdphoto" Target="../media/hdphoto2.wdp"></Relationship><Relationship Id="rId9" Type="http://schemas.openxmlformats.org/officeDocument/2006/relationships/image" Target="../media/image32.png"></Relationship><Relationship Id="rId13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jpeg"></Relationship><Relationship Id="rId6" Type="http://schemas.openxmlformats.org/officeDocument/2006/relationships/image" Target="../media/image34.svg"></Relationship><Relationship Id="rId5" Type="http://schemas.openxmlformats.org/officeDocument/2006/relationships/image" Target="../media/image36.png"></Relationship><Relationship Id="rId4" Type="http://schemas.microsoft.com/office/2007/relationships/hdphoto" Target="../media/hdphoto2.wdp"></Relationship><Relationship Id="rId7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3" Type="http://schemas.openxmlformats.org/officeDocument/2006/relationships/image" Target="../media/image8.jpg"></Relationship><Relationship Id="rId7" Type="http://schemas.openxmlformats.org/officeDocument/2006/relationships/image" Target="../media/image6.png"></Relationship><Relationship Id="rId2" Type="http://schemas.openxmlformats.org/officeDocument/2006/relationships/image" Target="../media/image7.jpg"></Relationship><Relationship Id="rId6" Type="http://schemas.openxmlformats.org/officeDocument/2006/relationships/image" Target="../media/image11.jpeg"></Relationship><Relationship Id="rId5" Type="http://schemas.openxmlformats.org/officeDocument/2006/relationships/image" Target="../media/image10.jpeg"></Relationship><Relationship Id="rId4" Type="http://schemas.openxmlformats.org/officeDocument/2006/relationships/image" Target="../media/image9.jpeg"></Relationship><Relationship Id="rId9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3.jpeg"></Relationship><Relationship Id="rId2" Type="http://schemas.openxmlformats.org/officeDocument/2006/relationships/image" Target="../media/image2.png"></Relationship><Relationship Id="rId5" Type="http://schemas.microsoft.com/office/2007/relationships/hdphoto" Target="../media/hdphoto2.wdp"></Relationship><Relationship Id="rId4" Type="http://schemas.openxmlformats.org/officeDocument/2006/relationships/image" Target="../media/image4.png"></Relationship><Relationship Id="rId6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jpeg"></Relationship><Relationship Id="rId5" Type="http://schemas.openxmlformats.org/officeDocument/2006/relationships/image" Target="../media/image12.JPG"></Relationship><Relationship Id="rId4" Type="http://schemas.microsoft.com/office/2007/relationships/hdphoto" Target="../media/hdphoto2.wdp"></Relationship><Relationship Id="rId6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jpeg"></Relationship><Relationship Id="rId5" Type="http://schemas.openxmlformats.org/officeDocument/2006/relationships/image" Target="../media/image13.jpg"></Relationship><Relationship Id="rId4" Type="http://schemas.microsoft.com/office/2007/relationships/hdphoto" Target="../media/hdphoto2.wdp"></Relationship><Relationship Id="rId6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jpeg"></Relationship><Relationship Id="rId5" Type="http://schemas.openxmlformats.org/officeDocument/2006/relationships/image" Target="../media/image14.JPG"></Relationship><Relationship Id="rId4" Type="http://schemas.microsoft.com/office/2007/relationships/hdphoto" Target="../media/hdphoto2.wdp"></Relationship><Relationship Id="rId6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jpeg"></Relationship><Relationship Id="rId5" Type="http://schemas.openxmlformats.org/officeDocument/2006/relationships/image" Target="../media/image15.JPG"></Relationship><Relationship Id="rId4" Type="http://schemas.microsoft.com/office/2007/relationships/hdphoto" Target="../media/hdphoto2.wdp"></Relationship><Relationship Id="rId6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jpeg"></Relationship><Relationship Id="rId5" Type="http://schemas.openxmlformats.org/officeDocument/2006/relationships/image" Target="../media/image16.JPG"></Relationship><Relationship Id="rId4" Type="http://schemas.microsoft.com/office/2007/relationships/hdphoto" Target="../media/hdphoto2.wdp"></Relationship><Relationship Id="rId6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jpeg"></Relationship><Relationship Id="rId3" Type="http://schemas.openxmlformats.org/officeDocument/2006/relationships/image" Target="../media/image6.png"></Relationship><Relationship Id="rId4" Type="http://schemas.microsoft.com/office/2007/relationships/hdphoto" Target="../media/hdphoto2.wdp"></Relationship><Relationship Id="rId5" Type="http://schemas.openxmlformats.org/officeDocument/2006/relationships/image" Target="../media/fImage163452122541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3416342-0980-4A80-BF1F-15E65A5ED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01" r="10801" b="3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6C3EBD3-512F-48FD-8253-73450D1708E0}"/>
              </a:ext>
            </a:extLst>
          </p:cNvPr>
          <p:cNvSpPr/>
          <p:nvPr/>
        </p:nvSpPr>
        <p:spPr>
          <a:xfrm>
            <a:off x="41910" y="0"/>
            <a:ext cx="12150090" cy="685800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-635" y="0"/>
            <a:ext cx="12192635" cy="6858635"/>
          </a:xfrm>
          <a:prstGeom prst="rect"/>
          <a:solidFill>
            <a:srgbClr val="324353">
              <a:alpha val="667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n w="9525" cap="flat" cmpd="sng">
                  <a:solidFill>
                    <a:srgbClr val="FFFFFF">
                      <a:lumMod val="75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 Light" charset="0"/>
                <a:ea typeface="나눔바른고딕 Light" charset="0"/>
              </a:rPr>
              <a:t>2019. </a:t>
            </a:r>
            <a:r>
              <a:rPr lang="en-US" altLang="ko-KR" sz="1200">
                <a:ln w="9525" cap="flat" cmpd="sng">
                  <a:solidFill>
                    <a:srgbClr val="FFFFFF">
                      <a:lumMod val="75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 Light" charset="0"/>
                <a:ea typeface="나눔바른고딕 Light" charset="0"/>
              </a:rPr>
              <a:t>09</a:t>
            </a:r>
            <a:r>
              <a:rPr lang="en-US" altLang="ko-KR" sz="1200">
                <a:ln w="9525" cap="flat" cmpd="sng">
                  <a:solidFill>
                    <a:srgbClr val="FFFFFF">
                      <a:lumMod val="75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 Light" charset="0"/>
                <a:ea typeface="나눔바른고딕 Light" charset="0"/>
              </a:rPr>
              <a:t>. 0</a:t>
            </a:r>
            <a:r>
              <a:rPr lang="en-US" altLang="ko-KR" sz="1200">
                <a:ln w="9525" cap="flat" cmpd="sng">
                  <a:solidFill>
                    <a:srgbClr val="FFFFFF">
                      <a:lumMod val="75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 Light" charset="0"/>
                <a:ea typeface="나눔바른고딕 Light" charset="0"/>
              </a:rPr>
              <a:t>6</a:t>
            </a:r>
            <a:r>
              <a:rPr lang="en-US" altLang="ko-KR" sz="1100">
                <a:ln w="9525" cap="flat" cmpd="sng">
                  <a:solidFill>
                    <a:srgbClr val="FFFFFF">
                      <a:lumMod val="75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 Light" charset="0"/>
                <a:ea typeface="나눔바른고딕 Light" charset="0"/>
              </a:rPr>
              <a:t>.</a:t>
            </a:r>
            <a:endParaRPr lang="ko-KR" altLang="en-US" sz="1100">
              <a:ln w="9525" cap="flat" cmpd="sng">
                <a:solidFill>
                  <a:srgbClr val="FFFFFF">
                    <a:lumMod val="75000"/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바른고딕 Light" charset="0"/>
              <a:ea typeface="나눔바른고딕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BEBC82-7195-4702-81D2-C2D8AE9D646E}"/>
              </a:ext>
            </a:extLst>
          </p:cNvPr>
          <p:cNvSpPr txBox="1"/>
          <p:nvPr/>
        </p:nvSpPr>
        <p:spPr>
          <a:xfrm>
            <a:off x="2037080" y="2143125"/>
            <a:ext cx="811847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5400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Study Café Reservation System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4CA9840-3A2A-4DFF-AB3C-83338BE48557}"/>
              </a:ext>
            </a:extLst>
          </p:cNvPr>
          <p:cNvSpPr/>
          <p:nvPr/>
        </p:nvSpPr>
        <p:spPr>
          <a:xfrm>
            <a:off x="4393565" y="4050665"/>
            <a:ext cx="3421380" cy="521335"/>
          </a:xfrm>
          <a:prstGeom prst="rect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2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b="1" spc="2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프로젝트 중간 발표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="" xmlns:a16="http://schemas.microsoft.com/office/drawing/2014/main" id="{1B5BCAD0-A4AE-4EB9-AA71-8ECEA00D5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88"/>
          <a:stretch/>
        </p:blipFill>
        <p:spPr bwMode="auto">
          <a:xfrm>
            <a:off x="10805795" y="6175375"/>
            <a:ext cx="1140460" cy="28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BE6BC870-AF51-4A5E-80B5-A476DECAB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45" y="6165215"/>
            <a:ext cx="1228725" cy="2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840A06-B941-40DF-ABA0-4C01DC580B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315" y="6066155"/>
            <a:ext cx="897890" cy="40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81DC034B-5F7B-48F0-9E55-5EA70F9B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39245"/>
          <a:stretch/>
        </p:blipFill>
        <p:spPr>
          <a:xfrm>
            <a:off x="6113145" y="1568450"/>
            <a:ext cx="2346960" cy="43040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8C002A9-227F-4241-8035-54B05817E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56391" b="6446"/>
          <a:stretch/>
        </p:blipFill>
        <p:spPr>
          <a:xfrm>
            <a:off x="3734435" y="704850"/>
            <a:ext cx="2346960" cy="430403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B8D27C1A-4136-4FF2-B3A4-36DC6B55D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r="28890"/>
          <a:stretch/>
        </p:blipFill>
        <p:spPr>
          <a:xfrm>
            <a:off x="8491220" y="704850"/>
            <a:ext cx="2346960" cy="43040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2136870-A2E1-43A9-A0D4-C4EEC48248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44209"/>
          <a:stretch/>
        </p:blipFill>
        <p:spPr>
          <a:xfrm>
            <a:off x="1355090" y="1568450"/>
            <a:ext cx="2346960" cy="430403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6B554DE3-6836-46D7-952A-7EBA0FADE2FD}"/>
              </a:ext>
            </a:extLst>
          </p:cNvPr>
          <p:cNvSpPr/>
          <p:nvPr/>
        </p:nvSpPr>
        <p:spPr>
          <a:xfrm>
            <a:off x="1355090" y="15684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BCD83D9E-62F8-4C25-9B93-23E807D3490A}"/>
              </a:ext>
            </a:extLst>
          </p:cNvPr>
          <p:cNvSpPr/>
          <p:nvPr/>
        </p:nvSpPr>
        <p:spPr>
          <a:xfrm>
            <a:off x="3734435" y="7048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F201D1F0-8AC8-4382-AED1-B4A00335ECB8}"/>
              </a:ext>
            </a:extLst>
          </p:cNvPr>
          <p:cNvCxnSpPr>
            <a:cxnSpLocks/>
          </p:cNvCxnSpPr>
          <p:nvPr/>
        </p:nvCxnSpPr>
        <p:spPr>
          <a:xfrm>
            <a:off x="3734435" y="664845"/>
            <a:ext cx="234696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06C56BCA-4DB5-4817-9DB0-0309A04876DB}"/>
              </a:ext>
            </a:extLst>
          </p:cNvPr>
          <p:cNvSpPr/>
          <p:nvPr/>
        </p:nvSpPr>
        <p:spPr>
          <a:xfrm>
            <a:off x="6113145" y="15684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4546926-2B34-484E-BAB8-B26EB48048F9}"/>
              </a:ext>
            </a:extLst>
          </p:cNvPr>
          <p:cNvSpPr/>
          <p:nvPr/>
        </p:nvSpPr>
        <p:spPr>
          <a:xfrm>
            <a:off x="8488045" y="7048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9C9A9DC-4B33-48E0-8DC5-155177D260B5}"/>
              </a:ext>
            </a:extLst>
          </p:cNvPr>
          <p:cNvSpPr/>
          <p:nvPr/>
        </p:nvSpPr>
        <p:spPr>
          <a:xfrm>
            <a:off x="3734435" y="704215"/>
            <a:ext cx="2346960" cy="43053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  <a:lumMod val="100000"/>
                </a:schemeClr>
              </a:gs>
              <a:gs pos="50000">
                <a:srgbClr val="FFBDC1">
                  <a:alpha val="40000"/>
                </a:srgbClr>
              </a:gs>
              <a:gs pos="0">
                <a:srgbClr val="DE4C4B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511FB706-68AF-4FA6-969A-A2E419527C1F}"/>
              </a:ext>
            </a:extLst>
          </p:cNvPr>
          <p:cNvCxnSpPr>
            <a:cxnSpLocks/>
          </p:cNvCxnSpPr>
          <p:nvPr/>
        </p:nvCxnSpPr>
        <p:spPr>
          <a:xfrm>
            <a:off x="1343025" y="6493510"/>
            <a:ext cx="94983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슬라이드 번호 개체 틀 16">
            <a:extLst>
              <a:ext uri="{FF2B5EF4-FFF2-40B4-BE49-F238E27FC236}">
                <a16:creationId xmlns="" xmlns:a16="http://schemas.microsoft.com/office/drawing/2014/main" id="{AF22CD30-3F32-4789-8EB1-215972BF9668}"/>
              </a:ext>
            </a:extLst>
          </p:cNvPr>
          <p:cNvSpPr txBox="1">
            <a:spLocks/>
          </p:cNvSpPr>
          <p:nvPr/>
        </p:nvSpPr>
        <p:spPr>
          <a:xfrm>
            <a:off x="10494645" y="658495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9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Rectangle 180">
            <a:extLst>
              <a:ext uri="{FF2B5EF4-FFF2-40B4-BE49-F238E27FC236}">
                <a16:creationId xmlns="" xmlns:a16="http://schemas.microsoft.com/office/drawing/2014/main" id="{D6A03B92-CFAB-4F16-A436-374D1886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075" y="6574155"/>
            <a:ext cx="1343025" cy="19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lnSpc>
                <a:spcPct val="120000"/>
              </a:lnSpc>
            </a:pP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2019  1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프로젝트 기획안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="" xmlns:a16="http://schemas.microsoft.com/office/drawing/2014/main" id="{1C111B65-9CD8-49E2-99EC-2D942E1A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560" y="6583045"/>
            <a:ext cx="890905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4959089-8E0D-420D-A26E-698CA1AC30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90" y="6546215"/>
            <a:ext cx="555625" cy="252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F2661B8-5749-4F6A-8DA8-7100454C86DC}"/>
              </a:ext>
            </a:extLst>
          </p:cNvPr>
          <p:cNvSpPr/>
          <p:nvPr/>
        </p:nvSpPr>
        <p:spPr>
          <a:xfrm>
            <a:off x="4595495" y="1568450"/>
            <a:ext cx="1200785" cy="7569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명세서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인스턴스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명세서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2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3901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인스턴스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명세서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="" xmlns:a16="http://schemas.microsoft.com/office/drawing/2014/main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10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="" xmlns:a16="http://schemas.microsoft.com/office/drawing/2014/main" id="{B51FBB2A-1B92-432E-BDDA-B5CDA643A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1520" y="2854325"/>
            <a:ext cx="5678805" cy="461645"/>
          </a:xfrm>
          <a:prstGeom prst="rect">
            <a:avLst/>
          </a:prstGeom>
          <a:solidFill>
            <a:srgbClr val="DE4C4B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itchFamily="34" charset="0"/>
                <a:ea typeface="굴림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itchFamily="34" charset="0"/>
                <a:ea typeface="굴림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itchFamily="34" charset="0"/>
                <a:ea typeface="굴림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itchFamily="34" charset="0"/>
                <a:ea typeface="굴림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itchFamily="34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charset="-127"/>
              </a:defRPr>
            </a:lvl9pPr>
          </a:lstStyle>
          <a:p>
            <a:pPr algn="ctr" defTabSz="33388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tabLst>
                <a:tab pos="773906" algn="l"/>
              </a:tabLst>
            </a:pP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Geomanist Bold"/>
              </a:rPr>
              <a:t>엑셀 파일 참조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6F1AEC-3761-4D01-B962-A662FD713EAD}"/>
              </a:ext>
            </a:extLst>
          </p:cNvPr>
          <p:cNvSpPr txBox="1"/>
          <p:nvPr/>
        </p:nvSpPr>
        <p:spPr>
          <a:xfrm>
            <a:off x="5265420" y="3698875"/>
            <a:ext cx="16516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5" action="ppaction://hlinkfile"/>
              </a:rPr>
              <a:t>테이블 명세서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D22633A-F860-45D5-840F-C76305AE8E9F}"/>
              </a:ext>
            </a:extLst>
          </p:cNvPr>
          <p:cNvSpPr txBox="1"/>
          <p:nvPr/>
        </p:nvSpPr>
        <p:spPr>
          <a:xfrm>
            <a:off x="5149850" y="4221480"/>
            <a:ext cx="18821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6" action="ppaction://hlinkfile"/>
              </a:rPr>
              <a:t>인스턴스 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99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11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FCFFDC8-216A-4AD6-BAC2-DE773778ADF2}"/>
              </a:ext>
            </a:extLst>
          </p:cNvPr>
          <p:cNvSpPr txBox="1"/>
          <p:nvPr/>
        </p:nvSpPr>
        <p:spPr>
          <a:xfrm>
            <a:off x="305435" y="4615180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  <a:r>
              <a:rPr lang="en-US" altLang="ko-KR" sz="1050" b="1" dirty="0">
                <a:solidFill>
                  <a:prstClr val="black"/>
                </a:solidFill>
              </a:rPr>
              <a:t>3</a:t>
            </a:r>
            <a:endParaRPr lang="ko-KR" altLang="en-US" sz="1050" b="1" dirty="0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52ACC781-A0D7-4DB6-AFDC-A51645C16057}"/>
              </a:ext>
            </a:extLst>
          </p:cNvPr>
          <p:cNvSpPr/>
          <p:nvPr/>
        </p:nvSpPr>
        <p:spPr>
          <a:xfrm>
            <a:off x="290195" y="4852670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사진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6FAC81-7E96-49C7-B6CE-7253AAAB7940}"/>
              </a:ext>
            </a:extLst>
          </p:cNvPr>
          <p:cNvSpPr txBox="1"/>
          <p:nvPr/>
        </p:nvSpPr>
        <p:spPr>
          <a:xfrm>
            <a:off x="2305685" y="1860550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B50608C-723D-4BDD-8BCB-16A2883AB3C5}"/>
              </a:ext>
            </a:extLst>
          </p:cNvPr>
          <p:cNvSpPr/>
          <p:nvPr/>
        </p:nvSpPr>
        <p:spPr>
          <a:xfrm>
            <a:off x="3042920" y="1884680"/>
            <a:ext cx="1964055" cy="20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dirty="0" err="1">
                <a:solidFill>
                  <a:prstClr val="white">
                    <a:lumMod val="65000"/>
                  </a:prstClr>
                </a:solidFill>
              </a:rPr>
              <a:t>카페명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8267914-2CC9-474F-A2F8-87B9D544CD83}"/>
              </a:ext>
            </a:extLst>
          </p:cNvPr>
          <p:cNvSpPr/>
          <p:nvPr/>
        </p:nvSpPr>
        <p:spPr>
          <a:xfrm>
            <a:off x="5300345" y="1884680"/>
            <a:ext cx="690880" cy="208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8FC058C-B1F0-4968-9571-C5E254998952}"/>
              </a:ext>
            </a:extLst>
          </p:cNvPr>
          <p:cNvSpPr txBox="1"/>
          <p:nvPr/>
        </p:nvSpPr>
        <p:spPr>
          <a:xfrm>
            <a:off x="2301240" y="1564005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지역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4708805-54D6-497E-A815-C24CC367E192}"/>
              </a:ext>
            </a:extLst>
          </p:cNvPr>
          <p:cNvSpPr/>
          <p:nvPr/>
        </p:nvSpPr>
        <p:spPr>
          <a:xfrm>
            <a:off x="3042285" y="1588770"/>
            <a:ext cx="934085" cy="23050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시</a:t>
            </a:r>
            <a:r>
              <a:rPr lang="en-US" altLang="ko-KR" sz="9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ECD7A23-4F74-468A-A9D9-8BB25A5EC3F2}"/>
              </a:ext>
            </a:extLst>
          </p:cNvPr>
          <p:cNvSpPr/>
          <p:nvPr/>
        </p:nvSpPr>
        <p:spPr>
          <a:xfrm>
            <a:off x="4072890" y="1588770"/>
            <a:ext cx="934085" cy="23050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구</a:t>
            </a: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xmlns="" id="{CA9A5CDF-F84E-4A3F-944C-9AC6A33E32D8}"/>
              </a:ext>
            </a:extLst>
          </p:cNvPr>
          <p:cNvSpPr/>
          <p:nvPr/>
        </p:nvSpPr>
        <p:spPr>
          <a:xfrm flipV="1">
            <a:off x="3756660" y="1647190"/>
            <a:ext cx="125095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xmlns="" id="{1E6A976B-A871-415A-9D37-9C3BAE9DBEBB}"/>
              </a:ext>
            </a:extLst>
          </p:cNvPr>
          <p:cNvSpPr/>
          <p:nvPr/>
        </p:nvSpPr>
        <p:spPr>
          <a:xfrm flipV="1">
            <a:off x="4836160" y="1649095"/>
            <a:ext cx="125095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7928DAC-06B5-4656-B2F0-959B773A2AB0}"/>
              </a:ext>
            </a:extLst>
          </p:cNvPr>
          <p:cNvSpPr txBox="1"/>
          <p:nvPr/>
        </p:nvSpPr>
        <p:spPr>
          <a:xfrm>
            <a:off x="3766185" y="2197100"/>
            <a:ext cx="2298700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◎ </a:t>
            </a:r>
            <a:r>
              <a:rPr lang="ko-KR" altLang="en-US" sz="800" dirty="0" err="1"/>
              <a:t>판매순</a:t>
            </a:r>
            <a:r>
              <a:rPr lang="en-US" altLang="ko-KR" sz="800" dirty="0"/>
              <a:t>  </a:t>
            </a:r>
            <a:r>
              <a:rPr lang="ko-KR" altLang="en-US" sz="800" dirty="0"/>
              <a:t>◎</a:t>
            </a:r>
            <a:r>
              <a:rPr lang="ko-KR" altLang="en-US" sz="800" dirty="0" err="1"/>
              <a:t>평점순</a:t>
            </a:r>
            <a:r>
              <a:rPr lang="ko-KR" altLang="en-US" sz="800" dirty="0"/>
              <a:t>  ◎최저가순  ◎최고가순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84FEE8-DFB7-4DFF-BD5E-C3EA314582E6}"/>
              </a:ext>
            </a:extLst>
          </p:cNvPr>
          <p:cNvSpPr/>
          <p:nvPr/>
        </p:nvSpPr>
        <p:spPr>
          <a:xfrm>
            <a:off x="1217295" y="4846320"/>
            <a:ext cx="3819525" cy="9372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가격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영업시간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전화번호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카페위치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F700483A-B0D2-496D-89DE-310D4B5665CA}"/>
              </a:ext>
            </a:extLst>
          </p:cNvPr>
          <p:cNvSpPr/>
          <p:nvPr/>
        </p:nvSpPr>
        <p:spPr>
          <a:xfrm>
            <a:off x="5036820" y="484822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평점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38FA337-0D0F-4EE8-BC10-00CBF5D55C06}"/>
              </a:ext>
            </a:extLst>
          </p:cNvPr>
          <p:cNvSpPr txBox="1"/>
          <p:nvPr/>
        </p:nvSpPr>
        <p:spPr>
          <a:xfrm>
            <a:off x="305435" y="2270760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  <a:r>
              <a:rPr lang="en-US" altLang="ko-KR" sz="1050" b="1" dirty="0">
                <a:solidFill>
                  <a:prstClr val="black"/>
                </a:solidFill>
              </a:rPr>
              <a:t>1</a:t>
            </a:r>
            <a:endParaRPr lang="ko-KR" altLang="en-US" sz="1050" b="1" dirty="0">
              <a:solidFill>
                <a:prstClr val="black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652922D-A704-473A-9C93-CEB3478F05DD}"/>
              </a:ext>
            </a:extLst>
          </p:cNvPr>
          <p:cNvSpPr/>
          <p:nvPr/>
        </p:nvSpPr>
        <p:spPr>
          <a:xfrm>
            <a:off x="290195" y="249745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사진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1D00FDCC-FE4E-4B5B-B5F9-7FB9BCCE383C}"/>
              </a:ext>
            </a:extLst>
          </p:cNvPr>
          <p:cNvSpPr/>
          <p:nvPr/>
        </p:nvSpPr>
        <p:spPr>
          <a:xfrm>
            <a:off x="1217295" y="2496820"/>
            <a:ext cx="3819525" cy="9232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가격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영업시간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전화번호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카페위치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6A13C50-175C-40ED-B7F4-EBCCB0330A62}"/>
              </a:ext>
            </a:extLst>
          </p:cNvPr>
          <p:cNvSpPr/>
          <p:nvPr/>
        </p:nvSpPr>
        <p:spPr>
          <a:xfrm>
            <a:off x="5036820" y="249364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평점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F05EE73-6256-4EBE-BF7C-212466DE5542}"/>
              </a:ext>
            </a:extLst>
          </p:cNvPr>
          <p:cNvSpPr txBox="1"/>
          <p:nvPr/>
        </p:nvSpPr>
        <p:spPr>
          <a:xfrm>
            <a:off x="305435" y="3449955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  <a:r>
              <a:rPr lang="en-US" altLang="ko-KR" sz="1050" b="1" dirty="0">
                <a:solidFill>
                  <a:prstClr val="black"/>
                </a:solidFill>
              </a:rPr>
              <a:t>2</a:t>
            </a:r>
            <a:endParaRPr lang="ko-KR" altLang="en-US" sz="1050" b="1" dirty="0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AC0DB08-2882-4756-B5F2-44F6C6C181E1}"/>
              </a:ext>
            </a:extLst>
          </p:cNvPr>
          <p:cNvSpPr/>
          <p:nvPr/>
        </p:nvSpPr>
        <p:spPr>
          <a:xfrm>
            <a:off x="290195" y="368744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사진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C2A2B331-54D5-43D3-85BE-B7F31004060B}"/>
              </a:ext>
            </a:extLst>
          </p:cNvPr>
          <p:cNvSpPr/>
          <p:nvPr/>
        </p:nvSpPr>
        <p:spPr>
          <a:xfrm>
            <a:off x="1217295" y="3681095"/>
            <a:ext cx="3819525" cy="936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가격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영업시간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전화번호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카페위치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2A6B8C4-C976-439A-9EFC-70CDB1F6E632}"/>
              </a:ext>
            </a:extLst>
          </p:cNvPr>
          <p:cNvSpPr/>
          <p:nvPr/>
        </p:nvSpPr>
        <p:spPr>
          <a:xfrm>
            <a:off x="5036820" y="3672840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평점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006CC1D-61A7-4031-BBCC-7E109C80F223}"/>
              </a:ext>
            </a:extLst>
          </p:cNvPr>
          <p:cNvSpPr/>
          <p:nvPr/>
        </p:nvSpPr>
        <p:spPr>
          <a:xfrm>
            <a:off x="172085" y="1214755"/>
            <a:ext cx="1430655" cy="26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>
                <a:solidFill>
                  <a:prstClr val="black"/>
                </a:solidFill>
              </a:rPr>
              <a:t>스터디카페 목록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D976682C-0568-4189-AE0C-56C400137FE0}"/>
              </a:ext>
            </a:extLst>
          </p:cNvPr>
          <p:cNvCxnSpPr>
            <a:cxnSpLocks/>
          </p:cNvCxnSpPr>
          <p:nvPr/>
        </p:nvCxnSpPr>
        <p:spPr>
          <a:xfrm flipV="1">
            <a:off x="227965" y="1467485"/>
            <a:ext cx="5761990" cy="63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180">
            <a:extLst>
              <a:ext uri="{FF2B5EF4-FFF2-40B4-BE49-F238E27FC236}">
                <a16:creationId xmlns:a16="http://schemas.microsoft.com/office/drawing/2014/main" xmlns="" id="{31144127-8899-4BB1-A840-DF390AA9B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0" y="1346200"/>
            <a:ext cx="5302250" cy="173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c.main_img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c.cafe_hrs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cafe c,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min(price)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pass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avg(grade)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like '% %'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like '% %'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c.CAFE_NAME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like '%</a:t>
            </a:r>
            <a:r>
              <a:rPr lang="ko-KR" altLang="en-US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플랜에이</a:t>
            </a:r>
            <a:r>
              <a:rPr lang="en-US" altLang="ko-KR" sz="120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%’ 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Rectangle 180">
            <a:extLst>
              <a:ext uri="{FF2B5EF4-FFF2-40B4-BE49-F238E27FC236}">
                <a16:creationId xmlns:a16="http://schemas.microsoft.com/office/drawing/2014/main" xmlns="" id="{9C1201B9-5133-45DB-A95D-40328814A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340" y="109601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버튼</a:t>
            </a:r>
          </a:p>
        </p:txBody>
      </p:sp>
      <p:sp>
        <p:nvSpPr>
          <p:cNvPr id="67" name="Rectangle 180">
            <a:extLst>
              <a:ext uri="{FF2B5EF4-FFF2-40B4-BE49-F238E27FC236}">
                <a16:creationId xmlns:a16="http://schemas.microsoft.com/office/drawing/2014/main" xmlns="" id="{31CF2668-04AB-4709-89CB-828A4DBF4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0" y="3576320"/>
            <a:ext cx="5492115" cy="2285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salepass.cafe_no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cnt_pass+cnt_reser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totalcnt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count(*)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cnt_pass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get_pass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g,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pass p, cafe c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g.pass_no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A.pass_no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salepass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count(*)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cnt_reser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room_reser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 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room_no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room r, cafe c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reser.room_no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A.room_no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saleroom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salepass.cafe_no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saleroom.cafe_no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order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totalcnt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desc;</a:t>
            </a:r>
          </a:p>
        </p:txBody>
      </p:sp>
      <p:sp>
        <p:nvSpPr>
          <p:cNvPr id="68" name="Rectangle 180">
            <a:extLst>
              <a:ext uri="{FF2B5EF4-FFF2-40B4-BE49-F238E27FC236}">
                <a16:creationId xmlns:a16="http://schemas.microsoft.com/office/drawing/2014/main" xmlns="" id="{67709012-5EC4-4344-A9FD-B853B7139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340" y="332613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판매순</a:t>
            </a:r>
            <a:endParaRPr lang="ko-KR" altLang="en-US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30683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명세서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스터디카페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목록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49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12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FCFFDC8-216A-4AD6-BAC2-DE773778ADF2}"/>
              </a:ext>
            </a:extLst>
          </p:cNvPr>
          <p:cNvSpPr txBox="1"/>
          <p:nvPr/>
        </p:nvSpPr>
        <p:spPr>
          <a:xfrm>
            <a:off x="305435" y="4615180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  <a:r>
              <a:rPr lang="en-US" altLang="ko-KR" sz="1050" b="1" dirty="0">
                <a:solidFill>
                  <a:prstClr val="black"/>
                </a:solidFill>
              </a:rPr>
              <a:t>3</a:t>
            </a:r>
            <a:endParaRPr lang="ko-KR" altLang="en-US" sz="1050" b="1" dirty="0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52ACC781-A0D7-4DB6-AFDC-A51645C16057}"/>
              </a:ext>
            </a:extLst>
          </p:cNvPr>
          <p:cNvSpPr/>
          <p:nvPr/>
        </p:nvSpPr>
        <p:spPr>
          <a:xfrm>
            <a:off x="290195" y="4852670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사진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6FAC81-7E96-49C7-B6CE-7253AAAB7940}"/>
              </a:ext>
            </a:extLst>
          </p:cNvPr>
          <p:cNvSpPr txBox="1"/>
          <p:nvPr/>
        </p:nvSpPr>
        <p:spPr>
          <a:xfrm>
            <a:off x="2305685" y="1860550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B50608C-723D-4BDD-8BCB-16A2883AB3C5}"/>
              </a:ext>
            </a:extLst>
          </p:cNvPr>
          <p:cNvSpPr/>
          <p:nvPr/>
        </p:nvSpPr>
        <p:spPr>
          <a:xfrm>
            <a:off x="3042920" y="1884680"/>
            <a:ext cx="1964055" cy="20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dirty="0" err="1">
                <a:solidFill>
                  <a:prstClr val="white">
                    <a:lumMod val="65000"/>
                  </a:prstClr>
                </a:solidFill>
              </a:rPr>
              <a:t>카페명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8267914-2CC9-474F-A2F8-87B9D544CD83}"/>
              </a:ext>
            </a:extLst>
          </p:cNvPr>
          <p:cNvSpPr/>
          <p:nvPr/>
        </p:nvSpPr>
        <p:spPr>
          <a:xfrm>
            <a:off x="5300345" y="1884680"/>
            <a:ext cx="690880" cy="208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8FC058C-B1F0-4968-9571-C5E254998952}"/>
              </a:ext>
            </a:extLst>
          </p:cNvPr>
          <p:cNvSpPr txBox="1"/>
          <p:nvPr/>
        </p:nvSpPr>
        <p:spPr>
          <a:xfrm>
            <a:off x="2301240" y="1564005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지역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4708805-54D6-497E-A815-C24CC367E192}"/>
              </a:ext>
            </a:extLst>
          </p:cNvPr>
          <p:cNvSpPr/>
          <p:nvPr/>
        </p:nvSpPr>
        <p:spPr>
          <a:xfrm>
            <a:off x="3042285" y="1588770"/>
            <a:ext cx="934085" cy="23050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시</a:t>
            </a:r>
            <a:r>
              <a:rPr lang="en-US" altLang="ko-KR" sz="9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ECD7A23-4F74-468A-A9D9-8BB25A5EC3F2}"/>
              </a:ext>
            </a:extLst>
          </p:cNvPr>
          <p:cNvSpPr/>
          <p:nvPr/>
        </p:nvSpPr>
        <p:spPr>
          <a:xfrm>
            <a:off x="4072890" y="1588770"/>
            <a:ext cx="934085" cy="23050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구</a:t>
            </a: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xmlns="" id="{CA9A5CDF-F84E-4A3F-944C-9AC6A33E32D8}"/>
              </a:ext>
            </a:extLst>
          </p:cNvPr>
          <p:cNvSpPr/>
          <p:nvPr/>
        </p:nvSpPr>
        <p:spPr>
          <a:xfrm flipV="1">
            <a:off x="3756660" y="1647190"/>
            <a:ext cx="125095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xmlns="" id="{1E6A976B-A871-415A-9D37-9C3BAE9DBEBB}"/>
              </a:ext>
            </a:extLst>
          </p:cNvPr>
          <p:cNvSpPr/>
          <p:nvPr/>
        </p:nvSpPr>
        <p:spPr>
          <a:xfrm flipV="1">
            <a:off x="4836160" y="1649095"/>
            <a:ext cx="125095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7928DAC-06B5-4656-B2F0-959B773A2AB0}"/>
              </a:ext>
            </a:extLst>
          </p:cNvPr>
          <p:cNvSpPr txBox="1"/>
          <p:nvPr/>
        </p:nvSpPr>
        <p:spPr>
          <a:xfrm>
            <a:off x="3766185" y="2197100"/>
            <a:ext cx="2298700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◎ </a:t>
            </a:r>
            <a:r>
              <a:rPr lang="ko-KR" altLang="en-US" sz="800" dirty="0" err="1"/>
              <a:t>판매순</a:t>
            </a:r>
            <a:r>
              <a:rPr lang="en-US" altLang="ko-KR" sz="800" dirty="0"/>
              <a:t>  </a:t>
            </a:r>
            <a:r>
              <a:rPr lang="ko-KR" altLang="en-US" sz="800" dirty="0"/>
              <a:t>◎</a:t>
            </a:r>
            <a:r>
              <a:rPr lang="ko-KR" altLang="en-US" sz="800" dirty="0" err="1"/>
              <a:t>평점순</a:t>
            </a:r>
            <a:r>
              <a:rPr lang="ko-KR" altLang="en-US" sz="800" dirty="0"/>
              <a:t>  ◎최저가순  ◎최고가순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84FEE8-DFB7-4DFF-BD5E-C3EA314582E6}"/>
              </a:ext>
            </a:extLst>
          </p:cNvPr>
          <p:cNvSpPr/>
          <p:nvPr/>
        </p:nvSpPr>
        <p:spPr>
          <a:xfrm>
            <a:off x="1217295" y="4846320"/>
            <a:ext cx="3819525" cy="9372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가격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영업시간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전화번호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카페위치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F700483A-B0D2-496D-89DE-310D4B5665CA}"/>
              </a:ext>
            </a:extLst>
          </p:cNvPr>
          <p:cNvSpPr/>
          <p:nvPr/>
        </p:nvSpPr>
        <p:spPr>
          <a:xfrm>
            <a:off x="5036820" y="484822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평점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38FA337-0D0F-4EE8-BC10-00CBF5D55C06}"/>
              </a:ext>
            </a:extLst>
          </p:cNvPr>
          <p:cNvSpPr txBox="1"/>
          <p:nvPr/>
        </p:nvSpPr>
        <p:spPr>
          <a:xfrm>
            <a:off x="305435" y="2270760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  <a:r>
              <a:rPr lang="en-US" altLang="ko-KR" sz="1050" b="1" dirty="0">
                <a:solidFill>
                  <a:prstClr val="black"/>
                </a:solidFill>
              </a:rPr>
              <a:t>1</a:t>
            </a:r>
            <a:endParaRPr lang="ko-KR" altLang="en-US" sz="1050" b="1" dirty="0">
              <a:solidFill>
                <a:prstClr val="black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652922D-A704-473A-9C93-CEB3478F05DD}"/>
              </a:ext>
            </a:extLst>
          </p:cNvPr>
          <p:cNvSpPr/>
          <p:nvPr/>
        </p:nvSpPr>
        <p:spPr>
          <a:xfrm>
            <a:off x="290195" y="249745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사진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1D00FDCC-FE4E-4B5B-B5F9-7FB9BCCE383C}"/>
              </a:ext>
            </a:extLst>
          </p:cNvPr>
          <p:cNvSpPr/>
          <p:nvPr/>
        </p:nvSpPr>
        <p:spPr>
          <a:xfrm>
            <a:off x="1217295" y="2496820"/>
            <a:ext cx="3819525" cy="9232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가격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영업시간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전화번호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카페위치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6A13C50-175C-40ED-B7F4-EBCCB0330A62}"/>
              </a:ext>
            </a:extLst>
          </p:cNvPr>
          <p:cNvSpPr/>
          <p:nvPr/>
        </p:nvSpPr>
        <p:spPr>
          <a:xfrm>
            <a:off x="5036820" y="249364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평점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F05EE73-6256-4EBE-BF7C-212466DE5542}"/>
              </a:ext>
            </a:extLst>
          </p:cNvPr>
          <p:cNvSpPr txBox="1"/>
          <p:nvPr/>
        </p:nvSpPr>
        <p:spPr>
          <a:xfrm>
            <a:off x="305435" y="3449955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prstClr val="black"/>
                </a:solidFill>
              </a:rPr>
              <a:t>카페</a:t>
            </a:r>
            <a:r>
              <a:rPr lang="en-US" altLang="ko-KR" sz="1050" b="1" dirty="0">
                <a:solidFill>
                  <a:prstClr val="black"/>
                </a:solidFill>
              </a:rPr>
              <a:t>2</a:t>
            </a:r>
            <a:endParaRPr lang="ko-KR" altLang="en-US" sz="1050" b="1" dirty="0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AC0DB08-2882-4756-B5F2-44F6C6C181E1}"/>
              </a:ext>
            </a:extLst>
          </p:cNvPr>
          <p:cNvSpPr/>
          <p:nvPr/>
        </p:nvSpPr>
        <p:spPr>
          <a:xfrm>
            <a:off x="290195" y="368744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사진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C2A2B331-54D5-43D3-85BE-B7F31004060B}"/>
              </a:ext>
            </a:extLst>
          </p:cNvPr>
          <p:cNvSpPr/>
          <p:nvPr/>
        </p:nvSpPr>
        <p:spPr>
          <a:xfrm>
            <a:off x="1217295" y="3681095"/>
            <a:ext cx="3819525" cy="936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가격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영업시간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전화번호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카페위치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2A6B8C4-C976-439A-9EFC-70CDB1F6E632}"/>
              </a:ext>
            </a:extLst>
          </p:cNvPr>
          <p:cNvSpPr/>
          <p:nvPr/>
        </p:nvSpPr>
        <p:spPr>
          <a:xfrm>
            <a:off x="5036820" y="3672840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평점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006CC1D-61A7-4031-BBCC-7E109C80F223}"/>
              </a:ext>
            </a:extLst>
          </p:cNvPr>
          <p:cNvSpPr/>
          <p:nvPr/>
        </p:nvSpPr>
        <p:spPr>
          <a:xfrm>
            <a:off x="172085" y="1214755"/>
            <a:ext cx="1430655" cy="26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>
                <a:solidFill>
                  <a:prstClr val="black"/>
                </a:solidFill>
              </a:rPr>
              <a:t>스터디카페 목록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D976682C-0568-4189-AE0C-56C400137FE0}"/>
              </a:ext>
            </a:extLst>
          </p:cNvPr>
          <p:cNvCxnSpPr>
            <a:cxnSpLocks/>
          </p:cNvCxnSpPr>
          <p:nvPr/>
        </p:nvCxnSpPr>
        <p:spPr>
          <a:xfrm flipV="1">
            <a:off x="227965" y="1467485"/>
            <a:ext cx="5761990" cy="63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180">
            <a:extLst>
              <a:ext uri="{FF2B5EF4-FFF2-40B4-BE49-F238E27FC236}">
                <a16:creationId xmlns:a16="http://schemas.microsoft.com/office/drawing/2014/main" xmlns="" id="{31144127-8899-4BB1-A840-DF390AA9B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825" y="869950"/>
            <a:ext cx="5407025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c.main_img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c.cafe_hrs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c.cafe_phone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cafe c,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min(price)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pass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avg(grade)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order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</a:t>
            </a:r>
          </a:p>
        </p:txBody>
      </p:sp>
      <p:sp>
        <p:nvSpPr>
          <p:cNvPr id="64" name="Rectangle 180">
            <a:extLst>
              <a:ext uri="{FF2B5EF4-FFF2-40B4-BE49-F238E27FC236}">
                <a16:creationId xmlns:a16="http://schemas.microsoft.com/office/drawing/2014/main" xmlns="" id="{9C1201B9-5133-45DB-A95D-40328814A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715" y="61976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평점순</a:t>
            </a:r>
            <a:endParaRPr lang="ko-KR" altLang="en-US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Rectangle 180">
            <a:extLst>
              <a:ext uri="{FF2B5EF4-FFF2-40B4-BE49-F238E27FC236}">
                <a16:creationId xmlns:a16="http://schemas.microsoft.com/office/drawing/2014/main" xmlns="" id="{31CF2668-04AB-4709-89CB-828A4DBF4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825" y="2700020"/>
            <a:ext cx="5492115" cy="173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c.main_img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c.cafe_hrs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c.cafe_phone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cafe c,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min(price)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pass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avg(grade)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order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</a:t>
            </a:r>
          </a:p>
        </p:txBody>
      </p:sp>
      <p:sp>
        <p:nvSpPr>
          <p:cNvPr id="68" name="Rectangle 180">
            <a:extLst>
              <a:ext uri="{FF2B5EF4-FFF2-40B4-BE49-F238E27FC236}">
                <a16:creationId xmlns:a16="http://schemas.microsoft.com/office/drawing/2014/main" xmlns="" id="{67709012-5EC4-4344-A9FD-B853B7139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715" y="244983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최저가순</a:t>
            </a:r>
          </a:p>
        </p:txBody>
      </p:sp>
      <p:sp>
        <p:nvSpPr>
          <p:cNvPr id="52" name="Rectangle 180">
            <a:extLst>
              <a:ext uri="{FF2B5EF4-FFF2-40B4-BE49-F238E27FC236}">
                <a16:creationId xmlns:a16="http://schemas.microsoft.com/office/drawing/2014/main" xmlns="" id="{0B6FC45E-724E-497D-873B-B23751EF8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430" y="4782185"/>
            <a:ext cx="5492115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c.main_img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c.cafe_hrs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c.cafe_phone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cafe c,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min(price)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pass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avg(grade)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order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desc;</a:t>
            </a:r>
          </a:p>
        </p:txBody>
      </p:sp>
      <p:sp>
        <p:nvSpPr>
          <p:cNvPr id="55" name="Rectangle 180">
            <a:extLst>
              <a:ext uri="{FF2B5EF4-FFF2-40B4-BE49-F238E27FC236}">
                <a16:creationId xmlns:a16="http://schemas.microsoft.com/office/drawing/2014/main" xmlns="" id="{DDAFC162-FE41-4007-985B-064F6C883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0320" y="453136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최고가순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304292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명세서 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스터디카페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목록</a:t>
            </a:r>
          </a:p>
          <a:p>
            <a:pPr lvl="0">
              <a:defRPr/>
            </a:pP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53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31451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카페 상세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13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EDF9F09-D64E-4ABB-ADEE-EFBD002ED477}"/>
              </a:ext>
            </a:extLst>
          </p:cNvPr>
          <p:cNvSpPr/>
          <p:nvPr/>
        </p:nvSpPr>
        <p:spPr>
          <a:xfrm>
            <a:off x="955675" y="3964940"/>
            <a:ext cx="5179060" cy="2139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Ex)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시간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@@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9B063D3-7B96-4CCB-BDDC-292B32AB5FDE}"/>
              </a:ext>
            </a:extLst>
          </p:cNvPr>
          <p:cNvSpPr/>
          <p:nvPr/>
        </p:nvSpPr>
        <p:spPr>
          <a:xfrm>
            <a:off x="382905" y="3958590"/>
            <a:ext cx="652780" cy="25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이용권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85A1A4BB-BA37-44AB-A8A1-0C305730A8CB}"/>
              </a:ext>
            </a:extLst>
          </p:cNvPr>
          <p:cNvSpPr/>
          <p:nvPr/>
        </p:nvSpPr>
        <p:spPr>
          <a:xfrm flipV="1">
            <a:off x="5934710" y="4025265"/>
            <a:ext cx="126365" cy="908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74DBC4DB-C88B-4846-988F-25AFE7E123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5419" y="4212817"/>
          <a:ext cx="5179345" cy="651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3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9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이용권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 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7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이용권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이용권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CB9E7AC-2A16-4F40-9872-C5AFF72AE70F}"/>
              </a:ext>
            </a:extLst>
          </p:cNvPr>
          <p:cNvSpPr/>
          <p:nvPr/>
        </p:nvSpPr>
        <p:spPr>
          <a:xfrm>
            <a:off x="314325" y="1569085"/>
            <a:ext cx="1306195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스터디카페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87DD285-E8A9-4FAF-ACFA-118A77C4C117}"/>
              </a:ext>
            </a:extLst>
          </p:cNvPr>
          <p:cNvCxnSpPr>
            <a:cxnSpLocks/>
          </p:cNvCxnSpPr>
          <p:nvPr/>
        </p:nvCxnSpPr>
        <p:spPr>
          <a:xfrm>
            <a:off x="342265" y="1840230"/>
            <a:ext cx="57245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0D978BA-CF9F-46D7-A0F7-0A600F17F34B}"/>
              </a:ext>
            </a:extLst>
          </p:cNvPr>
          <p:cNvSpPr/>
          <p:nvPr/>
        </p:nvSpPr>
        <p:spPr>
          <a:xfrm>
            <a:off x="342265" y="2015490"/>
            <a:ext cx="2519045" cy="120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61CCF60-7DA1-42DE-BFE9-A8B1B2A39C0C}"/>
              </a:ext>
            </a:extLst>
          </p:cNvPr>
          <p:cNvSpPr/>
          <p:nvPr/>
        </p:nvSpPr>
        <p:spPr>
          <a:xfrm>
            <a:off x="3077845" y="2068830"/>
            <a:ext cx="1306195" cy="26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/>
              <a:t>스터디카페 이름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77CBC88-45CF-4436-8BC2-86CDCF138F30}"/>
              </a:ext>
            </a:extLst>
          </p:cNvPr>
          <p:cNvSpPr/>
          <p:nvPr/>
        </p:nvSpPr>
        <p:spPr>
          <a:xfrm>
            <a:off x="3090545" y="2291715"/>
            <a:ext cx="2723515" cy="26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>
                <a:solidFill>
                  <a:schemeClr val="bg1">
                    <a:lumMod val="65000"/>
                  </a:schemeClr>
                </a:solidFill>
              </a:rPr>
              <a:t>카페 시설정보 한 줄 소개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3EA295F-EF30-4A5D-B0DE-D5F100BED630}"/>
              </a:ext>
            </a:extLst>
          </p:cNvPr>
          <p:cNvSpPr/>
          <p:nvPr/>
        </p:nvSpPr>
        <p:spPr>
          <a:xfrm>
            <a:off x="3077845" y="2600960"/>
            <a:ext cx="2973070" cy="620395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판매가격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최저가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부터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위치 및 영업시간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판매수량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평점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및 상품후기 개수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1036C4C1-9063-4B08-9DB1-2B9F74E545FF}"/>
              </a:ext>
            </a:extLst>
          </p:cNvPr>
          <p:cNvSpPr/>
          <p:nvPr/>
        </p:nvSpPr>
        <p:spPr>
          <a:xfrm>
            <a:off x="5358130" y="5330190"/>
            <a:ext cx="821055" cy="2006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구매하기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563E93E-C68C-4825-BAB0-E6DFCA302000}"/>
              </a:ext>
            </a:extLst>
          </p:cNvPr>
          <p:cNvSpPr/>
          <p:nvPr/>
        </p:nvSpPr>
        <p:spPr>
          <a:xfrm>
            <a:off x="4965065" y="3442335"/>
            <a:ext cx="1169670" cy="245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실시간 좌석 확인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C5A4F1E-9090-43CF-ADB8-1E89F47CD073}"/>
              </a:ext>
            </a:extLst>
          </p:cNvPr>
          <p:cNvSpPr/>
          <p:nvPr/>
        </p:nvSpPr>
        <p:spPr>
          <a:xfrm>
            <a:off x="3881120" y="3454400"/>
            <a:ext cx="821055" cy="245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룸 예약하기</a:t>
            </a:r>
          </a:p>
        </p:txBody>
      </p:sp>
      <p:sp>
        <p:nvSpPr>
          <p:cNvPr id="30" name="Rectangle 180">
            <a:extLst>
              <a:ext uri="{FF2B5EF4-FFF2-40B4-BE49-F238E27FC236}">
                <a16:creationId xmlns:a16="http://schemas.microsoft.com/office/drawing/2014/main" xmlns="" id="{7E849A80-D394-43B0-BFE2-54546CFF2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1479550"/>
            <a:ext cx="571373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main_img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cafe_name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cafe_info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cafe_hrs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cafe_phone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cnt_review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cafe c,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r_grade.cafe_no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cnt_review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 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avg(grade)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avg_grade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r_grade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min(price)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min_price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pass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p,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count(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cnt_review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group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r_cnt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r_grade.cafe_no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r_grade.cafe_no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r_cnt.cafe_no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1;	</a:t>
            </a:r>
          </a:p>
        </p:txBody>
      </p:sp>
      <p:sp>
        <p:nvSpPr>
          <p:cNvPr id="31" name="Rectangle 180">
            <a:extLst>
              <a:ext uri="{FF2B5EF4-FFF2-40B4-BE49-F238E27FC236}">
                <a16:creationId xmlns:a16="http://schemas.microsoft.com/office/drawing/2014/main" xmlns="" id="{FCE00C79-50B6-4FC3-8A1F-4CF1EC74D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90" y="1229360"/>
            <a:ext cx="4283710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기본정보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판매가격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최저가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</a:t>
            </a:r>
            <a:r>
              <a:rPr lang="ko-KR" altLang="en-US" sz="14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개수</a:t>
            </a:r>
          </a:p>
        </p:txBody>
      </p:sp>
      <p:sp>
        <p:nvSpPr>
          <p:cNvPr id="34" name="Rectangle 180">
            <a:extLst>
              <a:ext uri="{FF2B5EF4-FFF2-40B4-BE49-F238E27FC236}">
                <a16:creationId xmlns:a16="http://schemas.microsoft.com/office/drawing/2014/main" xmlns="" id="{E764B850-D7A0-48A1-9EED-3982B1F7D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90" y="4825365"/>
            <a:ext cx="2654935" cy="90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pass_content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price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pass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1;</a:t>
            </a:r>
          </a:p>
        </p:txBody>
      </p:sp>
      <p:sp>
        <p:nvSpPr>
          <p:cNvPr id="35" name="Rectangle 180">
            <a:extLst>
              <a:ext uri="{FF2B5EF4-FFF2-40B4-BE49-F238E27FC236}">
                <a16:creationId xmlns:a16="http://schemas.microsoft.com/office/drawing/2014/main" xmlns="" id="{4231256E-2470-4670-8BE8-9535468F9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545" y="4574540"/>
            <a:ext cx="2399030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이용권 정보 출력</a:t>
            </a:r>
          </a:p>
        </p:txBody>
      </p:sp>
    </p:spTree>
    <p:extLst>
      <p:ext uri="{BB962C8B-B14F-4D97-AF65-F5344CB8AC3E}">
        <p14:creationId xmlns:p14="http://schemas.microsoft.com/office/powerpoint/2010/main" val="286021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4434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문의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14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C0F5425B-24EB-458F-9172-6A6A2951E2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1210" y="1566156"/>
          <a:ext cx="5723908" cy="295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0977">
                  <a:extLst>
                    <a:ext uri="{9D8B030D-6E8A-4147-A177-3AD203B41FA5}">
                      <a16:colId xmlns:a16="http://schemas.microsoft.com/office/drawing/2014/main" xmlns="" val="3543111497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400292283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668097636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775409926"/>
                    </a:ext>
                  </a:extLst>
                </a:gridCol>
              </a:tblGrid>
              <a:tr h="29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취소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환불규정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2637100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46457A6-479D-4006-89DC-C3B231E8C2FF}"/>
              </a:ext>
            </a:extLst>
          </p:cNvPr>
          <p:cNvSpPr/>
          <p:nvPr/>
        </p:nvSpPr>
        <p:spPr>
          <a:xfrm>
            <a:off x="281305" y="2139315"/>
            <a:ext cx="5723890" cy="9271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76548FA-19AA-4A3D-88D6-ED8384B58D78}"/>
              </a:ext>
            </a:extLst>
          </p:cNvPr>
          <p:cNvSpPr txBox="1"/>
          <p:nvPr/>
        </p:nvSpPr>
        <p:spPr>
          <a:xfrm>
            <a:off x="2062480" y="2484755"/>
            <a:ext cx="168529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궁금한 사항을 물어보세요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ADC5BA0-18F9-4928-8762-799E2CD339C7}"/>
              </a:ext>
            </a:extLst>
          </p:cNvPr>
          <p:cNvSpPr/>
          <p:nvPr/>
        </p:nvSpPr>
        <p:spPr>
          <a:xfrm>
            <a:off x="276860" y="3470910"/>
            <a:ext cx="5723890" cy="8661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E9B5A37-070A-4253-82F8-C2CC6D56394A}"/>
              </a:ext>
            </a:extLst>
          </p:cNvPr>
          <p:cNvSpPr txBox="1"/>
          <p:nvPr/>
        </p:nvSpPr>
        <p:spPr>
          <a:xfrm>
            <a:off x="2737485" y="3759835"/>
            <a:ext cx="68453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문의 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1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98AB76B-0B7E-45CF-A142-6314584DBD8C}"/>
              </a:ext>
            </a:extLst>
          </p:cNvPr>
          <p:cNvSpPr/>
          <p:nvPr/>
        </p:nvSpPr>
        <p:spPr>
          <a:xfrm>
            <a:off x="352425" y="4064000"/>
            <a:ext cx="633095" cy="20447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prstClr val="black"/>
                </a:solidFill>
              </a:rPr>
              <a:t>댓글보기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9B737A9-6207-4543-BCD3-7311E7107A5E}"/>
              </a:ext>
            </a:extLst>
          </p:cNvPr>
          <p:cNvSpPr/>
          <p:nvPr/>
        </p:nvSpPr>
        <p:spPr>
          <a:xfrm>
            <a:off x="4993005" y="2139315"/>
            <a:ext cx="1016000" cy="9271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E734656-F4D3-492C-AB07-E3F9388DA2EA}"/>
              </a:ext>
            </a:extLst>
          </p:cNvPr>
          <p:cNvSpPr txBox="1"/>
          <p:nvPr/>
        </p:nvSpPr>
        <p:spPr>
          <a:xfrm>
            <a:off x="5163820" y="2463165"/>
            <a:ext cx="69786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등록하기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5A17240-959F-4D05-9439-5E0F57967C77}"/>
              </a:ext>
            </a:extLst>
          </p:cNvPr>
          <p:cNvSpPr/>
          <p:nvPr/>
        </p:nvSpPr>
        <p:spPr>
          <a:xfrm>
            <a:off x="318770" y="3131820"/>
            <a:ext cx="152400" cy="1397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156A2F6-5EEC-4CB2-AB8D-B5E834BAE8AF}"/>
              </a:ext>
            </a:extLst>
          </p:cNvPr>
          <p:cNvSpPr txBox="1"/>
          <p:nvPr/>
        </p:nvSpPr>
        <p:spPr>
          <a:xfrm>
            <a:off x="481330" y="3096260"/>
            <a:ext cx="1263650" cy="23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prstClr val="black"/>
                </a:solidFill>
              </a:rPr>
              <a:t>비밀 글로 문의하기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A2AF0E-C313-4518-A8C4-D6AF4C1C2B25}"/>
              </a:ext>
            </a:extLst>
          </p:cNvPr>
          <p:cNvSpPr/>
          <p:nvPr/>
        </p:nvSpPr>
        <p:spPr>
          <a:xfrm>
            <a:off x="1061085" y="4057015"/>
            <a:ext cx="633095" cy="20447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댓글쓰기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93ADE7E-5954-41D8-974A-9A130DF10CC9}"/>
              </a:ext>
            </a:extLst>
          </p:cNvPr>
          <p:cNvSpPr/>
          <p:nvPr/>
        </p:nvSpPr>
        <p:spPr>
          <a:xfrm>
            <a:off x="285115" y="4603750"/>
            <a:ext cx="5723890" cy="8661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D7C401E-C4D4-49DA-AC34-B7AB2ADBBB35}"/>
              </a:ext>
            </a:extLst>
          </p:cNvPr>
          <p:cNvSpPr txBox="1"/>
          <p:nvPr/>
        </p:nvSpPr>
        <p:spPr>
          <a:xfrm>
            <a:off x="2745740" y="4892675"/>
            <a:ext cx="68453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문의 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2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8928CED-4320-4EEE-A5BF-F7EDA8F92DAE}"/>
              </a:ext>
            </a:extLst>
          </p:cNvPr>
          <p:cNvSpPr/>
          <p:nvPr/>
        </p:nvSpPr>
        <p:spPr>
          <a:xfrm>
            <a:off x="360680" y="5196840"/>
            <a:ext cx="633095" cy="20447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prstClr val="black"/>
                </a:solidFill>
              </a:rPr>
              <a:t>댓글보기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3043904-8CEA-4D89-999F-64B14031DA7C}"/>
              </a:ext>
            </a:extLst>
          </p:cNvPr>
          <p:cNvSpPr/>
          <p:nvPr/>
        </p:nvSpPr>
        <p:spPr>
          <a:xfrm>
            <a:off x="1069340" y="5189220"/>
            <a:ext cx="633095" cy="20447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댓글쓰기</a:t>
            </a:r>
          </a:p>
        </p:txBody>
      </p:sp>
      <p:sp>
        <p:nvSpPr>
          <p:cNvPr id="30" name="Rectangle 180">
            <a:extLst>
              <a:ext uri="{FF2B5EF4-FFF2-40B4-BE49-F238E27FC236}">
                <a16:creationId xmlns:a16="http://schemas.microsoft.com/office/drawing/2014/main" xmlns="" id="{50158E68-612E-42FB-B275-A8D8CDDA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75" y="1879600"/>
            <a:ext cx="4765040" cy="1177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cust_nick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inq_no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inq_content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inq_reply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isseceret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cafe_inq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customer 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i.cust_no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t.cust_no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inq_no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desc;</a:t>
            </a:r>
          </a:p>
        </p:txBody>
      </p:sp>
      <p:sp>
        <p:nvSpPr>
          <p:cNvPr id="31" name="Rectangle 180">
            <a:extLst>
              <a:ext uri="{FF2B5EF4-FFF2-40B4-BE49-F238E27FC236}">
                <a16:creationId xmlns:a16="http://schemas.microsoft.com/office/drawing/2014/main" xmlns="" id="{5F76DBD1-EF9B-4D01-B197-067D31606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365" y="1628775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출력</a:t>
            </a:r>
          </a:p>
        </p:txBody>
      </p:sp>
      <p:sp>
        <p:nvSpPr>
          <p:cNvPr id="32" name="Rectangle 180">
            <a:extLst>
              <a:ext uri="{FF2B5EF4-FFF2-40B4-BE49-F238E27FC236}">
                <a16:creationId xmlns:a16="http://schemas.microsoft.com/office/drawing/2014/main" xmlns="" id="{BE7645E7-C32E-4194-A709-23CDDAF63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75" y="3848100"/>
            <a:ext cx="5723890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into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cafe_inq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values (1, 1, '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강아지나 고양이 데려가도 되나요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?', null ,'false',1);</a:t>
            </a:r>
          </a:p>
        </p:txBody>
      </p:sp>
      <p:sp>
        <p:nvSpPr>
          <p:cNvPr id="33" name="Rectangle 180">
            <a:extLst>
              <a:ext uri="{FF2B5EF4-FFF2-40B4-BE49-F238E27FC236}">
                <a16:creationId xmlns:a16="http://schemas.microsoft.com/office/drawing/2014/main" xmlns="" id="{15AD0973-F091-4AFF-B089-14A437F3F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365" y="359791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입력</a:t>
            </a:r>
          </a:p>
        </p:txBody>
      </p:sp>
      <p:sp>
        <p:nvSpPr>
          <p:cNvPr id="34" name="Rectangle 180">
            <a:extLst>
              <a:ext uri="{FF2B5EF4-FFF2-40B4-BE49-F238E27FC236}">
                <a16:creationId xmlns:a16="http://schemas.microsoft.com/office/drawing/2014/main" xmlns="" id="{DB9513B3-63C4-4FE4-948C-A1B571A2A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75" y="4873625"/>
            <a:ext cx="587565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cafe_inq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inq_replay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='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안됩니다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(msg)',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issecret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='true'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inq_no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1;</a:t>
            </a:r>
          </a:p>
        </p:txBody>
      </p:sp>
      <p:sp>
        <p:nvSpPr>
          <p:cNvPr id="35" name="Rectangle 180">
            <a:extLst>
              <a:ext uri="{FF2B5EF4-FFF2-40B4-BE49-F238E27FC236}">
                <a16:creationId xmlns:a16="http://schemas.microsoft.com/office/drawing/2014/main" xmlns="" id="{86722CD3-5870-4DB1-96B6-079038861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365" y="462280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답글 입력</a:t>
            </a:r>
          </a:p>
        </p:txBody>
      </p:sp>
    </p:spTree>
    <p:extLst>
      <p:ext uri="{BB962C8B-B14F-4D97-AF65-F5344CB8AC3E}">
        <p14:creationId xmlns:p14="http://schemas.microsoft.com/office/powerpoint/2010/main" val="67859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6835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리뷰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15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096A6186-4420-4829-8D32-FE92323FE3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354" y="1031081"/>
          <a:ext cx="5723908" cy="295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0977">
                  <a:extLst>
                    <a:ext uri="{9D8B030D-6E8A-4147-A177-3AD203B41FA5}">
                      <a16:colId xmlns:a16="http://schemas.microsoft.com/office/drawing/2014/main" xmlns="" val="3543111497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400292283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668097636"/>
                    </a:ext>
                  </a:extLst>
                </a:gridCol>
                <a:gridCol w="1430977">
                  <a:extLst>
                    <a:ext uri="{9D8B030D-6E8A-4147-A177-3AD203B41FA5}">
                      <a16:colId xmlns:a16="http://schemas.microsoft.com/office/drawing/2014/main" xmlns="" val="3775409926"/>
                    </a:ext>
                  </a:extLst>
                </a:gridCol>
              </a:tblGrid>
              <a:tr h="29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카페문의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취소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환불규정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2637100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CCAC3F0-22AF-4ADB-831A-F62CD1074261}"/>
              </a:ext>
            </a:extLst>
          </p:cNvPr>
          <p:cNvSpPr/>
          <p:nvPr/>
        </p:nvSpPr>
        <p:spPr>
          <a:xfrm>
            <a:off x="280670" y="1441450"/>
            <a:ext cx="5723890" cy="465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29E96D6-0A6D-4D31-9725-835EDB05CE57}"/>
              </a:ext>
            </a:extLst>
          </p:cNvPr>
          <p:cNvSpPr txBox="1"/>
          <p:nvPr/>
        </p:nvSpPr>
        <p:spPr>
          <a:xfrm>
            <a:off x="2444115" y="1551305"/>
            <a:ext cx="184975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상품 평균 만족도 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(</a:t>
            </a:r>
            <a:r>
              <a:rPr lang="ko-KR" altLang="en-US" sz="1000" dirty="0" err="1">
                <a:solidFill>
                  <a:prstClr val="white">
                    <a:lumMod val="65000"/>
                  </a:prstClr>
                </a:solidFill>
              </a:rPr>
              <a:t>별점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5AEDBFD-9CD0-4421-BF10-96D81004C2BB}"/>
              </a:ext>
            </a:extLst>
          </p:cNvPr>
          <p:cNvSpPr/>
          <p:nvPr/>
        </p:nvSpPr>
        <p:spPr>
          <a:xfrm>
            <a:off x="280670" y="3147695"/>
            <a:ext cx="5723890" cy="8661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598134-479C-4297-8065-265E66A06615}"/>
              </a:ext>
            </a:extLst>
          </p:cNvPr>
          <p:cNvSpPr/>
          <p:nvPr/>
        </p:nvSpPr>
        <p:spPr>
          <a:xfrm>
            <a:off x="280670" y="4220845"/>
            <a:ext cx="5723890" cy="8661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94C620-3CE0-4B89-A404-CE9FDB87D4EC}"/>
              </a:ext>
            </a:extLst>
          </p:cNvPr>
          <p:cNvSpPr txBox="1"/>
          <p:nvPr/>
        </p:nvSpPr>
        <p:spPr>
          <a:xfrm>
            <a:off x="2804795" y="4655185"/>
            <a:ext cx="51181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후기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1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65B2038-908C-4F86-A8A6-AEC25F247B0E}"/>
              </a:ext>
            </a:extLst>
          </p:cNvPr>
          <p:cNvSpPr/>
          <p:nvPr/>
        </p:nvSpPr>
        <p:spPr>
          <a:xfrm>
            <a:off x="400050" y="4286885"/>
            <a:ext cx="1000760" cy="16827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prstClr val="black"/>
                </a:solidFill>
              </a:rPr>
              <a:t>별점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13A0573-26DE-4994-BA0C-1679AF50A101}"/>
              </a:ext>
            </a:extLst>
          </p:cNvPr>
          <p:cNvSpPr/>
          <p:nvPr/>
        </p:nvSpPr>
        <p:spPr>
          <a:xfrm>
            <a:off x="412115" y="4559300"/>
            <a:ext cx="5412105" cy="41275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844546A-15C2-44F8-91EB-9F7A73396D0C}"/>
              </a:ext>
            </a:extLst>
          </p:cNvPr>
          <p:cNvSpPr/>
          <p:nvPr/>
        </p:nvSpPr>
        <p:spPr>
          <a:xfrm>
            <a:off x="280670" y="5320665"/>
            <a:ext cx="5723890" cy="8661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49F0460-1735-4BCC-9519-0644936A9987}"/>
              </a:ext>
            </a:extLst>
          </p:cNvPr>
          <p:cNvSpPr txBox="1"/>
          <p:nvPr/>
        </p:nvSpPr>
        <p:spPr>
          <a:xfrm>
            <a:off x="2804795" y="5760085"/>
            <a:ext cx="51181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후기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2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A376001-AA2D-4715-9F90-73AE16C746A2}"/>
              </a:ext>
            </a:extLst>
          </p:cNvPr>
          <p:cNvSpPr/>
          <p:nvPr/>
        </p:nvSpPr>
        <p:spPr>
          <a:xfrm>
            <a:off x="400050" y="5386705"/>
            <a:ext cx="1000760" cy="16827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prstClr val="black"/>
                </a:solidFill>
              </a:rPr>
              <a:t>별점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0D097C-1057-4FB8-850D-9B69F981D9E7}"/>
              </a:ext>
            </a:extLst>
          </p:cNvPr>
          <p:cNvSpPr/>
          <p:nvPr/>
        </p:nvSpPr>
        <p:spPr>
          <a:xfrm>
            <a:off x="412115" y="5659120"/>
            <a:ext cx="5412105" cy="41275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393B931-C67D-4403-AEC4-8E65B5FDE4F5}"/>
              </a:ext>
            </a:extLst>
          </p:cNvPr>
          <p:cNvSpPr/>
          <p:nvPr/>
        </p:nvSpPr>
        <p:spPr>
          <a:xfrm>
            <a:off x="422910" y="3207385"/>
            <a:ext cx="868045" cy="7537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0B9B40F-A363-4013-B6DE-923E5D4AD217}"/>
              </a:ext>
            </a:extLst>
          </p:cNvPr>
          <p:cNvSpPr/>
          <p:nvPr/>
        </p:nvSpPr>
        <p:spPr>
          <a:xfrm>
            <a:off x="1433195" y="3215640"/>
            <a:ext cx="868045" cy="7537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948EC41-00A6-4E2B-B68B-80E967C3702F}"/>
              </a:ext>
            </a:extLst>
          </p:cNvPr>
          <p:cNvSpPr/>
          <p:nvPr/>
        </p:nvSpPr>
        <p:spPr>
          <a:xfrm>
            <a:off x="2444115" y="3211195"/>
            <a:ext cx="868045" cy="7537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7832E7-1ACA-4572-9AC1-C19E66893982}"/>
              </a:ext>
            </a:extLst>
          </p:cNvPr>
          <p:cNvSpPr txBox="1"/>
          <p:nvPr/>
        </p:nvSpPr>
        <p:spPr>
          <a:xfrm>
            <a:off x="542925" y="3473450"/>
            <a:ext cx="64008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이미지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1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786B7C5-B9FE-4194-AEC2-75204F7673E8}"/>
              </a:ext>
            </a:extLst>
          </p:cNvPr>
          <p:cNvSpPr txBox="1"/>
          <p:nvPr/>
        </p:nvSpPr>
        <p:spPr>
          <a:xfrm>
            <a:off x="1549400" y="3477895"/>
            <a:ext cx="64008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이미지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2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82AAED7-66DD-42A6-8198-71058F376417}"/>
              </a:ext>
            </a:extLst>
          </p:cNvPr>
          <p:cNvSpPr txBox="1"/>
          <p:nvPr/>
        </p:nvSpPr>
        <p:spPr>
          <a:xfrm>
            <a:off x="2558415" y="3477895"/>
            <a:ext cx="64008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이미지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3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FD1FF6A-1C36-47BA-B0BC-50F04370F0C8}"/>
              </a:ext>
            </a:extLst>
          </p:cNvPr>
          <p:cNvSpPr/>
          <p:nvPr/>
        </p:nvSpPr>
        <p:spPr>
          <a:xfrm>
            <a:off x="280670" y="2032635"/>
            <a:ext cx="5723890" cy="9271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622753D-489B-48A1-9501-23B901308AF2}"/>
              </a:ext>
            </a:extLst>
          </p:cNvPr>
          <p:cNvSpPr txBox="1"/>
          <p:nvPr/>
        </p:nvSpPr>
        <p:spPr>
          <a:xfrm>
            <a:off x="2054225" y="2375535"/>
            <a:ext cx="141287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리뷰를 작성해주세요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0721FFB9-6AF7-4D2B-BDE8-91ECE176CFB6}"/>
              </a:ext>
            </a:extLst>
          </p:cNvPr>
          <p:cNvSpPr/>
          <p:nvPr/>
        </p:nvSpPr>
        <p:spPr>
          <a:xfrm>
            <a:off x="4988560" y="2040255"/>
            <a:ext cx="1016000" cy="9074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DF34897-751F-4BB4-A9F9-7E30E838E365}"/>
              </a:ext>
            </a:extLst>
          </p:cNvPr>
          <p:cNvSpPr txBox="1"/>
          <p:nvPr/>
        </p:nvSpPr>
        <p:spPr>
          <a:xfrm>
            <a:off x="5125085" y="2413000"/>
            <a:ext cx="74231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리뷰 등록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xmlns="" id="{89A398E0-7213-4685-8600-6FA6CFC8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835" y="2600960"/>
            <a:ext cx="339090" cy="3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180">
            <a:extLst>
              <a:ext uri="{FF2B5EF4-FFF2-40B4-BE49-F238E27FC236}">
                <a16:creationId xmlns:a16="http://schemas.microsoft.com/office/drawing/2014/main" xmlns="" id="{37F193A2-2D89-4513-9E2B-D411FC9CE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1174750"/>
            <a:ext cx="4765040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avg(grade)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=1;</a:t>
            </a:r>
          </a:p>
        </p:txBody>
      </p:sp>
      <p:sp>
        <p:nvSpPr>
          <p:cNvPr id="38" name="Rectangle 180">
            <a:extLst>
              <a:ext uri="{FF2B5EF4-FFF2-40B4-BE49-F238E27FC236}">
                <a16:creationId xmlns:a16="http://schemas.microsoft.com/office/drawing/2014/main" xmlns="" id="{A8CB07E7-958E-4C24-AAC3-190C042E1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890" y="923925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</a:t>
            </a:r>
            <a:r>
              <a:rPr lang="ko-KR" altLang="en-US" sz="14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구하기 </a:t>
            </a:r>
          </a:p>
        </p:txBody>
      </p:sp>
      <p:sp>
        <p:nvSpPr>
          <p:cNvPr id="39" name="Rectangle 180">
            <a:extLst>
              <a:ext uri="{FF2B5EF4-FFF2-40B4-BE49-F238E27FC236}">
                <a16:creationId xmlns:a16="http://schemas.microsoft.com/office/drawing/2014/main" xmlns="" id="{2FA359CB-5ECA-4692-85CE-E01D8672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1933575"/>
            <a:ext cx="5497830" cy="62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cust_nick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review_content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grade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r, customer 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 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t.cust_no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r.cust_no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 order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r.review_no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desc;</a:t>
            </a:r>
          </a:p>
        </p:txBody>
      </p:sp>
      <p:sp>
        <p:nvSpPr>
          <p:cNvPr id="40" name="Rectangle 180">
            <a:extLst>
              <a:ext uri="{FF2B5EF4-FFF2-40B4-BE49-F238E27FC236}">
                <a16:creationId xmlns:a16="http://schemas.microsoft.com/office/drawing/2014/main" xmlns="" id="{3343BF34-E91E-4CF6-98D8-EC712A7FE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890" y="1683385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출력</a:t>
            </a:r>
          </a:p>
        </p:txBody>
      </p:sp>
      <p:sp>
        <p:nvSpPr>
          <p:cNvPr id="43" name="Rectangle 180">
            <a:extLst>
              <a:ext uri="{FF2B5EF4-FFF2-40B4-BE49-F238E27FC236}">
                <a16:creationId xmlns:a16="http://schemas.microsoft.com/office/drawing/2014/main" xmlns="" id="{1A8BC3AE-17EB-42D8-8BC3-9DDAE4379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890" y="4355465"/>
            <a:ext cx="5497830" cy="92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into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values(1, '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조용해서 좋아요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!!',4,1);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into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cafe_review_image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values(1, 'review_img01', 1);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into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cafe_review_image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values(2, 'review_img02', 1);</a:t>
            </a:r>
          </a:p>
        </p:txBody>
      </p:sp>
      <p:sp>
        <p:nvSpPr>
          <p:cNvPr id="44" name="Rectangle 180">
            <a:extLst>
              <a:ext uri="{FF2B5EF4-FFF2-40B4-BE49-F238E27FC236}">
                <a16:creationId xmlns:a16="http://schemas.microsoft.com/office/drawing/2014/main" xmlns="" id="{E8162741-4330-4D4F-A05A-4FC0DE7F5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890" y="4129405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입력</a:t>
            </a:r>
          </a:p>
        </p:txBody>
      </p:sp>
      <p:sp>
        <p:nvSpPr>
          <p:cNvPr id="45" name="Rectangle 180">
            <a:extLst>
              <a:ext uri="{FF2B5EF4-FFF2-40B4-BE49-F238E27FC236}">
                <a16:creationId xmlns:a16="http://schemas.microsoft.com/office/drawing/2014/main" xmlns="" id="{A1B4F3C3-020B-4E2D-BEA2-48234D06F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110" y="3665855"/>
            <a:ext cx="5497830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reply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cafe_review_reply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1; order by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reply_no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</a:t>
            </a:r>
          </a:p>
        </p:txBody>
      </p:sp>
      <p:sp>
        <p:nvSpPr>
          <p:cNvPr id="46" name="Rectangle 180">
            <a:extLst>
              <a:ext uri="{FF2B5EF4-FFF2-40B4-BE49-F238E27FC236}">
                <a16:creationId xmlns:a16="http://schemas.microsoft.com/office/drawing/2014/main" xmlns="" id="{14987BC3-FE77-4600-B544-761136418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3415665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답글 출력</a:t>
            </a:r>
          </a:p>
        </p:txBody>
      </p:sp>
      <p:sp>
        <p:nvSpPr>
          <p:cNvPr id="47" name="Rectangle 180">
            <a:extLst>
              <a:ext uri="{FF2B5EF4-FFF2-40B4-BE49-F238E27FC236}">
                <a16:creationId xmlns:a16="http://schemas.microsoft.com/office/drawing/2014/main" xmlns="" id="{92B73F46-6445-49BB-9581-6FDB049F8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5531485"/>
            <a:ext cx="5497830" cy="62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into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cafe_review_reply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values(1,'</a:t>
            </a:r>
            <a:r>
              <a:rPr lang="ko-KR" altLang="en-US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이용해주셔서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감사합니다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',1);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into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cafe_review_reply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values(2,'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불편한 점은 없으셨나요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?',1);</a:t>
            </a:r>
          </a:p>
        </p:txBody>
      </p:sp>
      <p:sp>
        <p:nvSpPr>
          <p:cNvPr id="48" name="Rectangle 180">
            <a:extLst>
              <a:ext uri="{FF2B5EF4-FFF2-40B4-BE49-F238E27FC236}">
                <a16:creationId xmlns:a16="http://schemas.microsoft.com/office/drawing/2014/main" xmlns="" id="{011804B2-AA9D-44AB-8390-8BA646CE6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890" y="528066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답글 입력</a:t>
            </a:r>
          </a:p>
        </p:txBody>
      </p:sp>
      <p:sp>
        <p:nvSpPr>
          <p:cNvPr id="41" name="Rectangle 180">
            <a:extLst>
              <a:ext uri="{FF2B5EF4-FFF2-40B4-BE49-F238E27FC236}">
                <a16:creationId xmlns:a16="http://schemas.microsoft.com/office/drawing/2014/main" xmlns="" id="{3343BF34-E91E-4CF6-98D8-EC712A7FE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890" y="2642235"/>
            <a:ext cx="3997325" cy="35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이미지 출력</a:t>
            </a:r>
          </a:p>
        </p:txBody>
      </p:sp>
      <p:sp>
        <p:nvSpPr>
          <p:cNvPr id="42" name="Rectangle 180">
            <a:extLst>
              <a:ext uri="{FF2B5EF4-FFF2-40B4-BE49-F238E27FC236}">
                <a16:creationId xmlns:a16="http://schemas.microsoft.com/office/drawing/2014/main" xmlns="" id="{2FA359CB-5ECA-4692-85CE-E01D8672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2884805"/>
            <a:ext cx="5497830" cy="36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reivew_img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cafe_review_image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1;</a:t>
            </a:r>
          </a:p>
        </p:txBody>
      </p:sp>
    </p:spTree>
    <p:extLst>
      <p:ext uri="{BB962C8B-B14F-4D97-AF65-F5344CB8AC3E}">
        <p14:creationId xmlns:p14="http://schemas.microsoft.com/office/powerpoint/2010/main" val="139844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6327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스투더 목록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16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53AE06-1C74-4C39-8A8D-9637AF0A670E}"/>
              </a:ext>
            </a:extLst>
          </p:cNvPr>
          <p:cNvSpPr/>
          <p:nvPr/>
        </p:nvSpPr>
        <p:spPr>
          <a:xfrm>
            <a:off x="341630" y="1571625"/>
            <a:ext cx="1306195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스투더 목록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97C6EFA-0C58-45B9-B284-FC0F43493FCD}"/>
              </a:ext>
            </a:extLst>
          </p:cNvPr>
          <p:cNvCxnSpPr>
            <a:cxnSpLocks/>
          </p:cNvCxnSpPr>
          <p:nvPr/>
        </p:nvCxnSpPr>
        <p:spPr>
          <a:xfrm>
            <a:off x="347345" y="1841500"/>
            <a:ext cx="5619115" cy="69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D7B2017-2EF1-4919-B620-1E54654D1309}"/>
              </a:ext>
            </a:extLst>
          </p:cNvPr>
          <p:cNvSpPr txBox="1"/>
          <p:nvPr/>
        </p:nvSpPr>
        <p:spPr>
          <a:xfrm>
            <a:off x="3063240" y="2324100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스투더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D435DD6-8BB2-4EA1-BEAF-0087FC202517}"/>
              </a:ext>
            </a:extLst>
          </p:cNvPr>
          <p:cNvSpPr/>
          <p:nvPr/>
        </p:nvSpPr>
        <p:spPr>
          <a:xfrm>
            <a:off x="3653155" y="2352040"/>
            <a:ext cx="2348865" cy="20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스투더명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관심키워드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45A34F-9855-416A-BDD7-17FD53A4CCC5}"/>
              </a:ext>
            </a:extLst>
          </p:cNvPr>
          <p:cNvSpPr/>
          <p:nvPr/>
        </p:nvSpPr>
        <p:spPr>
          <a:xfrm>
            <a:off x="5311775" y="2654935"/>
            <a:ext cx="690880" cy="243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5CDD5CE-7E0B-4CA9-B46B-48EC8C64E16C}"/>
              </a:ext>
            </a:extLst>
          </p:cNvPr>
          <p:cNvSpPr txBox="1"/>
          <p:nvPr/>
        </p:nvSpPr>
        <p:spPr>
          <a:xfrm>
            <a:off x="3196590" y="2045335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지역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C905D18-EA49-4716-8754-1AB4E63C0D59}"/>
              </a:ext>
            </a:extLst>
          </p:cNvPr>
          <p:cNvSpPr/>
          <p:nvPr/>
        </p:nvSpPr>
        <p:spPr>
          <a:xfrm>
            <a:off x="3676650" y="2061845"/>
            <a:ext cx="1080770" cy="23050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도</a:t>
            </a: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35DBF29-C7A0-41BC-9948-5B164D6D65B8}"/>
              </a:ext>
            </a:extLst>
          </p:cNvPr>
          <p:cNvSpPr/>
          <p:nvPr/>
        </p:nvSpPr>
        <p:spPr>
          <a:xfrm>
            <a:off x="4925695" y="2061845"/>
            <a:ext cx="1080770" cy="23050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구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xmlns="" id="{2076CB48-9683-4B20-A98A-FA2018DEEDF9}"/>
              </a:ext>
            </a:extLst>
          </p:cNvPr>
          <p:cNvSpPr/>
          <p:nvPr/>
        </p:nvSpPr>
        <p:spPr>
          <a:xfrm flipV="1">
            <a:off x="4554855" y="2120900"/>
            <a:ext cx="144780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xmlns="" id="{C9EC7045-B9D5-4995-B8F8-ED07677A696E}"/>
              </a:ext>
            </a:extLst>
          </p:cNvPr>
          <p:cNvSpPr/>
          <p:nvPr/>
        </p:nvSpPr>
        <p:spPr>
          <a:xfrm flipV="1">
            <a:off x="5821680" y="2110740"/>
            <a:ext cx="144780" cy="1079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A3EDD2FB-B109-4132-AB44-FE7F8C904D3B}"/>
              </a:ext>
            </a:extLst>
          </p:cNvPr>
          <p:cNvSpPr/>
          <p:nvPr/>
        </p:nvSpPr>
        <p:spPr>
          <a:xfrm>
            <a:off x="1784350" y="3540760"/>
            <a:ext cx="2249805" cy="625475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전체최다키워드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DD964F8-F79E-4206-B020-C377D6FAF290}"/>
              </a:ext>
            </a:extLst>
          </p:cNvPr>
          <p:cNvSpPr/>
          <p:nvPr/>
        </p:nvSpPr>
        <p:spPr>
          <a:xfrm>
            <a:off x="711200" y="3428365"/>
            <a:ext cx="1676400" cy="245110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인기키워드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9129EE7-A9FC-483A-B1BC-50D30402B538}"/>
              </a:ext>
            </a:extLst>
          </p:cNvPr>
          <p:cNvSpPr/>
          <p:nvPr/>
        </p:nvSpPr>
        <p:spPr>
          <a:xfrm>
            <a:off x="1057910" y="4228465"/>
            <a:ext cx="1676400" cy="245110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인기키워드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B1AF32C-36CA-4879-8D34-22094E30F2D9}"/>
              </a:ext>
            </a:extLst>
          </p:cNvPr>
          <p:cNvSpPr/>
          <p:nvPr/>
        </p:nvSpPr>
        <p:spPr>
          <a:xfrm>
            <a:off x="2734945" y="4526915"/>
            <a:ext cx="1676400" cy="245110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인기키워드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AB316FA-7B65-4100-9AA2-D48B1E3E75F4}"/>
              </a:ext>
            </a:extLst>
          </p:cNvPr>
          <p:cNvSpPr/>
          <p:nvPr/>
        </p:nvSpPr>
        <p:spPr>
          <a:xfrm>
            <a:off x="3727450" y="3432810"/>
            <a:ext cx="1676400" cy="245110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인기키워드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91086E5-5833-4112-8F31-CE620FF68259}"/>
              </a:ext>
            </a:extLst>
          </p:cNvPr>
          <p:cNvSpPr/>
          <p:nvPr/>
        </p:nvSpPr>
        <p:spPr>
          <a:xfrm>
            <a:off x="3517265" y="4230370"/>
            <a:ext cx="1676400" cy="245110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BE71398-0DA6-4217-B2DA-80DE9E7E1122}"/>
              </a:ext>
            </a:extLst>
          </p:cNvPr>
          <p:cNvSpPr/>
          <p:nvPr/>
        </p:nvSpPr>
        <p:spPr>
          <a:xfrm>
            <a:off x="570865" y="4744720"/>
            <a:ext cx="1676400" cy="245110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9B523DB-53E7-431F-BADE-E4D23322B5D8}"/>
              </a:ext>
            </a:extLst>
          </p:cNvPr>
          <p:cNvSpPr/>
          <p:nvPr/>
        </p:nvSpPr>
        <p:spPr>
          <a:xfrm>
            <a:off x="3679825" y="5064125"/>
            <a:ext cx="1676400" cy="245110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A0C2711-EFDE-42E0-A087-680026C9D341}"/>
              </a:ext>
            </a:extLst>
          </p:cNvPr>
          <p:cNvSpPr/>
          <p:nvPr/>
        </p:nvSpPr>
        <p:spPr>
          <a:xfrm>
            <a:off x="1700530" y="5066665"/>
            <a:ext cx="1676400" cy="245110"/>
          </a:xfrm>
          <a:prstGeom prst="rect">
            <a:avLst/>
          </a:prstGeom>
          <a:solidFill>
            <a:schemeClr val="bg1"/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지역키워드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Rectangle 180">
            <a:extLst>
              <a:ext uri="{FF2B5EF4-FFF2-40B4-BE49-F238E27FC236}">
                <a16:creationId xmlns:a16="http://schemas.microsoft.com/office/drawing/2014/main" xmlns="" id="{2E97D078-E879-44D3-97D0-1A65C58EF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3658235"/>
            <a:ext cx="5133975" cy="90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STD_LOC from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STD_LOC from STD order by STD_HITS desc)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rownum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&lt;=3; </a:t>
            </a:r>
          </a:p>
        </p:txBody>
      </p:sp>
      <p:sp>
        <p:nvSpPr>
          <p:cNvPr id="40" name="Rectangle 180">
            <a:extLst>
              <a:ext uri="{FF2B5EF4-FFF2-40B4-BE49-F238E27FC236}">
                <a16:creationId xmlns:a16="http://schemas.microsoft.com/office/drawing/2014/main" xmlns="" id="{9C784B5C-9F21-48B1-B342-452444C5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815" y="340741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최다 검색 지역 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지역명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출력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Rectangle 180">
            <a:extLst>
              <a:ext uri="{FF2B5EF4-FFF2-40B4-BE49-F238E27FC236}">
                <a16:creationId xmlns:a16="http://schemas.microsoft.com/office/drawing/2014/main" xmlns="" id="{A38CF86D-92BA-4343-B92C-5C20F9B28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2098675"/>
            <a:ext cx="5489575" cy="90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KEY_NAME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( select  KEY_NAME, count(*) from KEYWORD group by KEY_NAME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 by count(*) desc)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rownum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&lt;=3; </a:t>
            </a:r>
          </a:p>
        </p:txBody>
      </p:sp>
      <p:sp>
        <p:nvSpPr>
          <p:cNvPr id="42" name="Rectangle 180">
            <a:extLst>
              <a:ext uri="{FF2B5EF4-FFF2-40B4-BE49-F238E27FC236}">
                <a16:creationId xmlns:a16="http://schemas.microsoft.com/office/drawing/2014/main" xmlns="" id="{A05436EA-6B55-4CEE-A79D-EDAC69590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815" y="1848485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최다 검색 키워드 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출력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17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6327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스투더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17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5A4EB0-9F5E-4991-87A9-3437AB3EC59C}"/>
              </a:ext>
            </a:extLst>
          </p:cNvPr>
          <p:cNvSpPr/>
          <p:nvPr/>
        </p:nvSpPr>
        <p:spPr>
          <a:xfrm>
            <a:off x="4678680" y="2229485"/>
            <a:ext cx="725805" cy="2787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참여하기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529AE8B-30F5-48D1-994C-BD844B479CC1}"/>
              </a:ext>
            </a:extLst>
          </p:cNvPr>
          <p:cNvSpPr/>
          <p:nvPr/>
        </p:nvSpPr>
        <p:spPr>
          <a:xfrm>
            <a:off x="4693920" y="3520440"/>
            <a:ext cx="725805" cy="2787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참여하기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597A760-BFF4-4A2C-8313-3279F8CE8BAF}"/>
              </a:ext>
            </a:extLst>
          </p:cNvPr>
          <p:cNvSpPr/>
          <p:nvPr/>
        </p:nvSpPr>
        <p:spPr>
          <a:xfrm>
            <a:off x="4693920" y="4761230"/>
            <a:ext cx="725805" cy="2787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참여하기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21967D6-B2AB-44C6-AFFB-308226AC157F}"/>
              </a:ext>
            </a:extLst>
          </p:cNvPr>
          <p:cNvSpPr txBox="1"/>
          <p:nvPr/>
        </p:nvSpPr>
        <p:spPr>
          <a:xfrm>
            <a:off x="514350" y="1634490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스투더</a:t>
            </a:r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9771013-59C9-48CA-84F1-D057F3B70969}"/>
              </a:ext>
            </a:extLst>
          </p:cNvPr>
          <p:cNvSpPr txBox="1"/>
          <p:nvPr/>
        </p:nvSpPr>
        <p:spPr>
          <a:xfrm>
            <a:off x="528955" y="2999105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스투더</a:t>
            </a:r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B76978-3258-4A9A-91DE-EC137D4C12E0}"/>
              </a:ext>
            </a:extLst>
          </p:cNvPr>
          <p:cNvSpPr txBox="1"/>
          <p:nvPr/>
        </p:nvSpPr>
        <p:spPr>
          <a:xfrm>
            <a:off x="528955" y="4204970"/>
            <a:ext cx="796925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스투더</a:t>
            </a:r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45DFB26-B477-4A0A-9AA2-E031C1ECDA7E}"/>
              </a:ext>
            </a:extLst>
          </p:cNvPr>
          <p:cNvSpPr/>
          <p:nvPr/>
        </p:nvSpPr>
        <p:spPr>
          <a:xfrm>
            <a:off x="1477010" y="1888490"/>
            <a:ext cx="3091815" cy="9366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모임명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스터디시작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및 종료일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모집마감일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모집현황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조회수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CAF610A-314E-4685-97A2-8E8CA3221F8D}"/>
              </a:ext>
            </a:extLst>
          </p:cNvPr>
          <p:cNvSpPr/>
          <p:nvPr/>
        </p:nvSpPr>
        <p:spPr>
          <a:xfrm>
            <a:off x="514350" y="189420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5ACA901-2509-460C-AF76-A290D1116810}"/>
              </a:ext>
            </a:extLst>
          </p:cNvPr>
          <p:cNvSpPr/>
          <p:nvPr/>
        </p:nvSpPr>
        <p:spPr>
          <a:xfrm>
            <a:off x="1477010" y="3230880"/>
            <a:ext cx="3091815" cy="9366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모임명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스터디시작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및 종료일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모집마감일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모집현황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조회수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4590F38-B60A-415E-9723-4D6F7077AFB5}"/>
              </a:ext>
            </a:extLst>
          </p:cNvPr>
          <p:cNvSpPr/>
          <p:nvPr/>
        </p:nvSpPr>
        <p:spPr>
          <a:xfrm>
            <a:off x="514350" y="323659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EBE00DC-81BA-42BA-A5D6-BB7A57F997A6}"/>
              </a:ext>
            </a:extLst>
          </p:cNvPr>
          <p:cNvSpPr/>
          <p:nvPr/>
        </p:nvSpPr>
        <p:spPr>
          <a:xfrm>
            <a:off x="1477010" y="4463415"/>
            <a:ext cx="3091815" cy="9366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모임명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스터디시작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및 종료일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모집마감일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모집현황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조회수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5EF5349-53C4-46D4-BB41-D3BAE126A2B2}"/>
              </a:ext>
            </a:extLst>
          </p:cNvPr>
          <p:cNvSpPr/>
          <p:nvPr/>
        </p:nvSpPr>
        <p:spPr>
          <a:xfrm>
            <a:off x="514350" y="4468495"/>
            <a:ext cx="963295" cy="9264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180">
            <a:extLst>
              <a:ext uri="{FF2B5EF4-FFF2-40B4-BE49-F238E27FC236}">
                <a16:creationId xmlns:a16="http://schemas.microsoft.com/office/drawing/2014/main" xmlns="" id="{F77D5A11-90DA-4E9B-9C2B-92B305063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5205" y="2670175"/>
            <a:ext cx="5497830" cy="2008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STD_IMAGE, STD_NAME, STD_START, STD_END, STD_HITS, LIMIT, CNT_PICKER from STD,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STD_NO, count(PICKERS_NO) CNT_PICKER from STD_PICKERS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group by STD_NO) 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STD.STD_NO=A.STD_NO and STD_LOC like '%%' and (STD_NAME like '%%' or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std.STD_NO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in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select STD_NO from HASHTAG where TAG_CONTENT like '%%' ));</a:t>
            </a:r>
          </a:p>
        </p:txBody>
      </p:sp>
      <p:sp>
        <p:nvSpPr>
          <p:cNvPr id="29" name="Rectangle 180">
            <a:extLst>
              <a:ext uri="{FF2B5EF4-FFF2-40B4-BE49-F238E27FC236}">
                <a16:creationId xmlns:a16="http://schemas.microsoft.com/office/drawing/2014/main" xmlns="" id="{64B32129-DA25-45A4-82ED-39A9F7C08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095" y="2414270"/>
            <a:ext cx="3997325" cy="35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스투더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350786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43249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스터디카페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18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도형 3">
            <a:extLst>
              <a:ext uri="{FF2B5EF4-FFF2-40B4-BE49-F238E27FC236}">
                <a16:creationId xmlns:a16="http://schemas.microsoft.com/office/drawing/2014/main" xmlns="" id="{643552DB-E88E-416C-8B69-B9D52951C965}"/>
              </a:ext>
            </a:extLst>
          </p:cNvPr>
          <p:cNvSpPr>
            <a:spLocks/>
          </p:cNvSpPr>
          <p:nvPr/>
        </p:nvSpPr>
        <p:spPr>
          <a:xfrm>
            <a:off x="396875" y="2037080"/>
            <a:ext cx="5951220" cy="74993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3" name="도형 5">
            <a:extLst>
              <a:ext uri="{FF2B5EF4-FFF2-40B4-BE49-F238E27FC236}">
                <a16:creationId xmlns:a16="http://schemas.microsoft.com/office/drawing/2014/main" xmlns="" id="{436A755F-024B-4FE5-B2C0-0E7B48913025}"/>
              </a:ext>
            </a:extLst>
          </p:cNvPr>
          <p:cNvCxnSpPr/>
          <p:nvPr/>
        </p:nvCxnSpPr>
        <p:spPr>
          <a:xfrm>
            <a:off x="3442335" y="2067560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6">
            <a:extLst>
              <a:ext uri="{FF2B5EF4-FFF2-40B4-BE49-F238E27FC236}">
                <a16:creationId xmlns:a16="http://schemas.microsoft.com/office/drawing/2014/main" xmlns="" id="{4EEFCAB1-A2A6-41B2-856E-641778BC4BC7}"/>
              </a:ext>
            </a:extLst>
          </p:cNvPr>
          <p:cNvSpPr txBox="1">
            <a:spLocks/>
          </p:cNvSpPr>
          <p:nvPr/>
        </p:nvSpPr>
        <p:spPr>
          <a:xfrm>
            <a:off x="1315085" y="2181225"/>
            <a:ext cx="1833880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별명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아이디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7">
            <a:extLst>
              <a:ext uri="{FF2B5EF4-FFF2-40B4-BE49-F238E27FC236}">
                <a16:creationId xmlns:a16="http://schemas.microsoft.com/office/drawing/2014/main" xmlns="" id="{B05E689B-3FB6-4E39-9C73-D4045ABF7CD3}"/>
              </a:ext>
            </a:extLst>
          </p:cNvPr>
          <p:cNvSpPr>
            <a:spLocks/>
          </p:cNvSpPr>
          <p:nvPr/>
        </p:nvSpPr>
        <p:spPr>
          <a:xfrm>
            <a:off x="475615" y="2048510"/>
            <a:ext cx="739775" cy="716280"/>
          </a:xfrm>
          <a:prstGeom prst="ellipse">
            <a:avLst/>
          </a:prstGeom>
          <a:solidFill>
            <a:schemeClr val="bg1"/>
          </a:solidFill>
          <a:ln w="3175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8">
            <a:extLst>
              <a:ext uri="{FF2B5EF4-FFF2-40B4-BE49-F238E27FC236}">
                <a16:creationId xmlns:a16="http://schemas.microsoft.com/office/drawing/2014/main" xmlns="" id="{44316AEE-042D-45E2-A092-F3F17148BE5C}"/>
              </a:ext>
            </a:extLst>
          </p:cNvPr>
          <p:cNvSpPr txBox="1">
            <a:spLocks/>
          </p:cNvSpPr>
          <p:nvPr/>
        </p:nvSpPr>
        <p:spPr>
          <a:xfrm>
            <a:off x="569595" y="2251075"/>
            <a:ext cx="7416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이미지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9">
            <a:extLst>
              <a:ext uri="{FF2B5EF4-FFF2-40B4-BE49-F238E27FC236}">
                <a16:creationId xmlns:a16="http://schemas.microsoft.com/office/drawing/2014/main" xmlns="" id="{443D1D94-E6BC-4635-B1E5-9FB4F66A0614}"/>
              </a:ext>
            </a:extLst>
          </p:cNvPr>
          <p:cNvSpPr txBox="1">
            <a:spLocks/>
          </p:cNvSpPr>
          <p:nvPr/>
        </p:nvSpPr>
        <p:spPr>
          <a:xfrm>
            <a:off x="2019300" y="2203450"/>
            <a:ext cx="1291590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전체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10">
            <a:extLst>
              <a:ext uri="{FF2B5EF4-FFF2-40B4-BE49-F238E27FC236}">
                <a16:creationId xmlns:a16="http://schemas.microsoft.com/office/drawing/2014/main" xmlns="" id="{25AF5F92-0DDD-47D9-90E1-B325EA9543E8}"/>
              </a:ext>
            </a:extLst>
          </p:cNvPr>
          <p:cNvCxnSpPr/>
          <p:nvPr/>
        </p:nvCxnSpPr>
        <p:spPr>
          <a:xfrm>
            <a:off x="4855210" y="2054860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1">
            <a:extLst>
              <a:ext uri="{FF2B5EF4-FFF2-40B4-BE49-F238E27FC236}">
                <a16:creationId xmlns:a16="http://schemas.microsoft.com/office/drawing/2014/main" xmlns="" id="{7D6D7163-F418-49B3-8380-CEE6D62D1C77}"/>
              </a:ext>
            </a:extLst>
          </p:cNvPr>
          <p:cNvSpPr txBox="1">
            <a:spLocks/>
          </p:cNvSpPr>
          <p:nvPr/>
        </p:nvSpPr>
        <p:spPr>
          <a:xfrm>
            <a:off x="3478530" y="2203450"/>
            <a:ext cx="1291590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14">
            <a:extLst>
              <a:ext uri="{FF2B5EF4-FFF2-40B4-BE49-F238E27FC236}">
                <a16:creationId xmlns:a16="http://schemas.microsoft.com/office/drawing/2014/main" xmlns="" id="{6749E97A-051E-4077-B91D-8F282DDAC2B7}"/>
              </a:ext>
            </a:extLst>
          </p:cNvPr>
          <p:cNvSpPr txBox="1">
            <a:spLocks/>
          </p:cNvSpPr>
          <p:nvPr/>
        </p:nvSpPr>
        <p:spPr>
          <a:xfrm>
            <a:off x="4936490" y="2203450"/>
            <a:ext cx="1291590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</a:t>
            </a: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완료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19">
            <a:extLst>
              <a:ext uri="{FF2B5EF4-FFF2-40B4-BE49-F238E27FC236}">
                <a16:creationId xmlns:a16="http://schemas.microsoft.com/office/drawing/2014/main" xmlns="" id="{9FEDB439-EED5-48B3-B40B-C5036C29A8F9}"/>
              </a:ext>
            </a:extLst>
          </p:cNvPr>
          <p:cNvSpPr txBox="1">
            <a:spLocks/>
          </p:cNvSpPr>
          <p:nvPr/>
        </p:nvSpPr>
        <p:spPr>
          <a:xfrm>
            <a:off x="5386070" y="2821940"/>
            <a:ext cx="966470" cy="24765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dirty="0" err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알림</a:t>
            </a:r>
            <a:r>
              <a:rPr lang="en-US" altLang="ko-KR" sz="10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lang="en-US" altLang="ko-KR" sz="1000" dirty="0" err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설정</a:t>
            </a:r>
            <a:endParaRPr lang="ko-KR" altLang="en-US" sz="1000" dirty="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4" name="도형 20">
            <a:extLst>
              <a:ext uri="{FF2B5EF4-FFF2-40B4-BE49-F238E27FC236}">
                <a16:creationId xmlns:a16="http://schemas.microsoft.com/office/drawing/2014/main" xmlns="" id="{20608713-C874-4034-A588-2AAAAA7E2A50}"/>
              </a:ext>
            </a:extLst>
          </p:cNvPr>
          <p:cNvSpPr>
            <a:spLocks/>
          </p:cNvSpPr>
          <p:nvPr/>
        </p:nvSpPr>
        <p:spPr>
          <a:xfrm rot="10800000">
            <a:off x="407670" y="2955925"/>
            <a:ext cx="4144010" cy="373380"/>
          </a:xfrm>
          <a:prstGeom prst="snip2Same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21">
            <a:extLst>
              <a:ext uri="{FF2B5EF4-FFF2-40B4-BE49-F238E27FC236}">
                <a16:creationId xmlns:a16="http://schemas.microsoft.com/office/drawing/2014/main" xmlns="" id="{79B6D479-D42B-4830-838A-0E7D5C671BB7}"/>
              </a:ext>
            </a:extLst>
          </p:cNvPr>
          <p:cNvSpPr>
            <a:spLocks/>
          </p:cNvSpPr>
          <p:nvPr/>
        </p:nvSpPr>
        <p:spPr>
          <a:xfrm>
            <a:off x="407670" y="3328035"/>
            <a:ext cx="5928360" cy="797560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2">
            <a:extLst>
              <a:ext uri="{FF2B5EF4-FFF2-40B4-BE49-F238E27FC236}">
                <a16:creationId xmlns:a16="http://schemas.microsoft.com/office/drawing/2014/main" xmlns="" id="{FB8AE7C5-66D3-4EA5-8934-1318BF128B0A}"/>
              </a:ext>
            </a:extLst>
          </p:cNvPr>
          <p:cNvSpPr txBox="1">
            <a:spLocks/>
          </p:cNvSpPr>
          <p:nvPr/>
        </p:nvSpPr>
        <p:spPr>
          <a:xfrm>
            <a:off x="601980" y="2991485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3">
            <a:extLst>
              <a:ext uri="{FF2B5EF4-FFF2-40B4-BE49-F238E27FC236}">
                <a16:creationId xmlns:a16="http://schemas.microsoft.com/office/drawing/2014/main" xmlns="" id="{0C339944-0FDE-413A-B5E4-D9687D36DE75}"/>
              </a:ext>
            </a:extLst>
          </p:cNvPr>
          <p:cNvSpPr txBox="1">
            <a:spLocks/>
          </p:cNvSpPr>
          <p:nvPr/>
        </p:nvSpPr>
        <p:spPr>
          <a:xfrm>
            <a:off x="562610" y="3371850"/>
            <a:ext cx="3366770" cy="9004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날짜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시간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: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en-US" altLang="ko-KR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주소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30">
            <a:extLst>
              <a:ext uri="{FF2B5EF4-FFF2-40B4-BE49-F238E27FC236}">
                <a16:creationId xmlns:a16="http://schemas.microsoft.com/office/drawing/2014/main" xmlns="" id="{18E454D5-6292-4186-B36E-8E25DF2636C2}"/>
              </a:ext>
            </a:extLst>
          </p:cNvPr>
          <p:cNvSpPr>
            <a:spLocks/>
          </p:cNvSpPr>
          <p:nvPr/>
        </p:nvSpPr>
        <p:spPr>
          <a:xfrm rot="10800000">
            <a:off x="370840" y="4302760"/>
            <a:ext cx="4144010" cy="373380"/>
          </a:xfrm>
          <a:prstGeom prst="snip2SameRect">
            <a:avLst/>
          </a:prstGeom>
          <a:solidFill>
            <a:schemeClr val="accent4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31">
            <a:extLst>
              <a:ext uri="{FF2B5EF4-FFF2-40B4-BE49-F238E27FC236}">
                <a16:creationId xmlns:a16="http://schemas.microsoft.com/office/drawing/2014/main" xmlns="" id="{5516AD87-FC99-4161-8C9E-D5C00B131057}"/>
              </a:ext>
            </a:extLst>
          </p:cNvPr>
          <p:cNvSpPr>
            <a:spLocks/>
          </p:cNvSpPr>
          <p:nvPr/>
        </p:nvSpPr>
        <p:spPr>
          <a:xfrm>
            <a:off x="360680" y="4675505"/>
            <a:ext cx="5965825" cy="834390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32">
            <a:extLst>
              <a:ext uri="{FF2B5EF4-FFF2-40B4-BE49-F238E27FC236}">
                <a16:creationId xmlns:a16="http://schemas.microsoft.com/office/drawing/2014/main" xmlns="" id="{E3B0AAF9-797A-4306-B370-B690D1966E9D}"/>
              </a:ext>
            </a:extLst>
          </p:cNvPr>
          <p:cNvSpPr txBox="1">
            <a:spLocks/>
          </p:cNvSpPr>
          <p:nvPr/>
        </p:nvSpPr>
        <p:spPr>
          <a:xfrm>
            <a:off x="555625" y="4338320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6">
            <a:extLst>
              <a:ext uri="{FF2B5EF4-FFF2-40B4-BE49-F238E27FC236}">
                <a16:creationId xmlns:a16="http://schemas.microsoft.com/office/drawing/2014/main" xmlns="" id="{B0C52058-E876-4B77-98C6-BA51D6A4A5B5}"/>
              </a:ext>
            </a:extLst>
          </p:cNvPr>
          <p:cNvSpPr txBox="1">
            <a:spLocks/>
          </p:cNvSpPr>
          <p:nvPr/>
        </p:nvSpPr>
        <p:spPr>
          <a:xfrm>
            <a:off x="565785" y="4718685"/>
            <a:ext cx="3366770" cy="7385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날짜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시간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: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en-US" altLang="ko-KR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주소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3">
            <a:extLst>
              <a:ext uri="{FF2B5EF4-FFF2-40B4-BE49-F238E27FC236}">
                <a16:creationId xmlns:a16="http://schemas.microsoft.com/office/drawing/2014/main" xmlns="" id="{BA29E536-EFA7-4437-BAE2-60574D5B0658}"/>
              </a:ext>
            </a:extLst>
          </p:cNvPr>
          <p:cNvSpPr txBox="1">
            <a:spLocks/>
          </p:cNvSpPr>
          <p:nvPr/>
        </p:nvSpPr>
        <p:spPr>
          <a:xfrm>
            <a:off x="2711450" y="4339590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예약완료</a:t>
            </a:r>
          </a:p>
        </p:txBody>
      </p:sp>
      <p:sp>
        <p:nvSpPr>
          <p:cNvPr id="33" name="텍스트 상자 33">
            <a:extLst>
              <a:ext uri="{FF2B5EF4-FFF2-40B4-BE49-F238E27FC236}">
                <a16:creationId xmlns:a16="http://schemas.microsoft.com/office/drawing/2014/main" xmlns="" id="{F37285BE-2CE8-472B-8546-D265C53BE822}"/>
              </a:ext>
            </a:extLst>
          </p:cNvPr>
          <p:cNvSpPr txBox="1">
            <a:spLocks/>
          </p:cNvSpPr>
          <p:nvPr/>
        </p:nvSpPr>
        <p:spPr>
          <a:xfrm>
            <a:off x="2711450" y="3002280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이용중</a:t>
            </a:r>
          </a:p>
        </p:txBody>
      </p:sp>
      <p:sp>
        <p:nvSpPr>
          <p:cNvPr id="35" name="텍스트 상자 19">
            <a:extLst>
              <a:ext uri="{FF2B5EF4-FFF2-40B4-BE49-F238E27FC236}">
                <a16:creationId xmlns:a16="http://schemas.microsoft.com/office/drawing/2014/main" xmlns="" id="{E55E4420-C6A6-450A-86F6-65EFA374C0F9}"/>
              </a:ext>
            </a:extLst>
          </p:cNvPr>
          <p:cNvSpPr txBox="1">
            <a:spLocks/>
          </p:cNvSpPr>
          <p:nvPr/>
        </p:nvSpPr>
        <p:spPr>
          <a:xfrm>
            <a:off x="5369560" y="4367530"/>
            <a:ext cx="966470" cy="247650"/>
          </a:xfrm>
          <a:prstGeom prst="rect">
            <a:avLst/>
          </a:prstGeom>
          <a:solidFill>
            <a:schemeClr val="bg1">
              <a:lumMod val="75000"/>
            </a:schemeClr>
          </a:solidFill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예약취소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8275BAFC-F717-458A-976C-80AFF6C033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0602" y="1430085"/>
          <a:ext cx="4935284" cy="237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67642">
                  <a:extLst>
                    <a:ext uri="{9D8B030D-6E8A-4147-A177-3AD203B41FA5}">
                      <a16:colId xmlns:a16="http://schemas.microsoft.com/office/drawing/2014/main" xmlns="" val="3384625361"/>
                    </a:ext>
                  </a:extLst>
                </a:gridCol>
              </a:tblGrid>
              <a:tr h="2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스터디카페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Rectangle 180">
            <a:extLst>
              <a:ext uri="{FF2B5EF4-FFF2-40B4-BE49-F238E27FC236}">
                <a16:creationId xmlns:a16="http://schemas.microsoft.com/office/drawing/2014/main" xmlns="" id="{4DD68299-3DC8-4302-814D-EA6D35ED3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465" y="1706880"/>
            <a:ext cx="4566285" cy="62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café_name,café_loc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café;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reser_date,user_num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room_reser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</a:t>
            </a:r>
          </a:p>
        </p:txBody>
      </p:sp>
      <p:sp>
        <p:nvSpPr>
          <p:cNvPr id="38" name="Rectangle 180">
            <a:extLst>
              <a:ext uri="{FF2B5EF4-FFF2-40B4-BE49-F238E27FC236}">
                <a16:creationId xmlns:a16="http://schemas.microsoft.com/office/drawing/2014/main" xmlns="" id="{FAC6580D-B419-4E42-967A-74275CA7C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720" y="145669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목록</a:t>
            </a:r>
          </a:p>
        </p:txBody>
      </p:sp>
      <p:sp>
        <p:nvSpPr>
          <p:cNvPr id="39" name="Rectangle 180">
            <a:extLst>
              <a:ext uri="{FF2B5EF4-FFF2-40B4-BE49-F238E27FC236}">
                <a16:creationId xmlns:a16="http://schemas.microsoft.com/office/drawing/2014/main" xmlns="" id="{259FF263-1CC6-4EC1-8387-D947B2D95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720" y="2734945"/>
            <a:ext cx="5320665" cy="1177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cafe_name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reser_date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reser_start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reser_time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user_num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room_reser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cafe_name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room_no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cafe c, room r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A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sysdate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reser_date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reser.room_no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A.room_no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1;</a:t>
            </a:r>
          </a:p>
        </p:txBody>
      </p:sp>
      <p:sp>
        <p:nvSpPr>
          <p:cNvPr id="40" name="Rectangle 180">
            <a:extLst>
              <a:ext uri="{FF2B5EF4-FFF2-40B4-BE49-F238E27FC236}">
                <a16:creationId xmlns:a16="http://schemas.microsoft.com/office/drawing/2014/main" xmlns="" id="{F5480C25-8F73-4AB6-9BC0-5B0429CBB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610" y="248412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예약목록</a:t>
            </a:r>
          </a:p>
        </p:txBody>
      </p:sp>
      <p:sp>
        <p:nvSpPr>
          <p:cNvPr id="43" name="Rectangle 180">
            <a:extLst>
              <a:ext uri="{FF2B5EF4-FFF2-40B4-BE49-F238E27FC236}">
                <a16:creationId xmlns:a16="http://schemas.microsoft.com/office/drawing/2014/main" xmlns="" id="{580BDDD2-8DCE-46D8-907A-BA10B0227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465" y="4279900"/>
            <a:ext cx="5320665" cy="1177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cafe_name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reser_date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reser_start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reser_time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user_num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room_reser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cafe_name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room_no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cafe c, room r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r.cafe_no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A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sysdate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reser_date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reser.room_no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A.room_no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1;</a:t>
            </a:r>
          </a:p>
        </p:txBody>
      </p:sp>
      <p:sp>
        <p:nvSpPr>
          <p:cNvPr id="44" name="Rectangle 180">
            <a:extLst>
              <a:ext uri="{FF2B5EF4-FFF2-40B4-BE49-F238E27FC236}">
                <a16:creationId xmlns:a16="http://schemas.microsoft.com/office/drawing/2014/main" xmlns="" id="{BE8FE874-9F86-41AF-A6B6-8CF4CFEBB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720" y="402971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완료 목록</a:t>
            </a:r>
          </a:p>
        </p:txBody>
      </p:sp>
    </p:spTree>
    <p:extLst>
      <p:ext uri="{BB962C8B-B14F-4D97-AF65-F5344CB8AC3E}">
        <p14:creationId xmlns:p14="http://schemas.microsoft.com/office/powerpoint/2010/main" val="305855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A425536-E0F9-4AE8-A128-4EB2D031C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02" r="56116" b="3970"/>
          <a:stretch/>
        </p:blipFill>
        <p:spPr>
          <a:xfrm>
            <a:off x="1143000" y="0"/>
            <a:ext cx="4180205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EBA0410-57A1-447E-AC92-356B2C05E636}"/>
              </a:ext>
            </a:extLst>
          </p:cNvPr>
          <p:cNvSpPr/>
          <p:nvPr/>
        </p:nvSpPr>
        <p:spPr>
          <a:xfrm>
            <a:off x="1143000" y="-635"/>
            <a:ext cx="4180205" cy="685800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9FA2848-425F-4FE4-BEC9-DB52F1228F3D}"/>
              </a:ext>
            </a:extLst>
          </p:cNvPr>
          <p:cNvSpPr/>
          <p:nvPr/>
        </p:nvSpPr>
        <p:spPr>
          <a:xfrm>
            <a:off x="1143000" y="0"/>
            <a:ext cx="4180205" cy="68580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BDED2C4-3648-406B-AD4A-82F88B81D93F}"/>
              </a:ext>
            </a:extLst>
          </p:cNvPr>
          <p:cNvSpPr/>
          <p:nvPr/>
        </p:nvSpPr>
        <p:spPr>
          <a:xfrm>
            <a:off x="3524250" y="443230"/>
            <a:ext cx="1929765" cy="49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2600" b="1" spc="244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2600" b="1" spc="244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ontents</a:t>
            </a:r>
            <a:endParaRPr lang="ko-KR" altLang="en-US" sz="2600" b="1" spc="244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290199E-AEF5-4BB7-8117-82AF5DA38E8D}"/>
              </a:ext>
            </a:extLst>
          </p:cNvPr>
          <p:cNvSpPr/>
          <p:nvPr/>
        </p:nvSpPr>
        <p:spPr>
          <a:xfrm>
            <a:off x="7134225" y="633095"/>
            <a:ext cx="3714750" cy="30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742950">
              <a:lnSpc>
                <a:spcPct val="150000"/>
              </a:lnSpc>
              <a:defRPr/>
            </a:pPr>
            <a:r>
              <a:rPr lang="en-US" altLang="ko-KR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</a:t>
            </a:r>
            <a:r>
              <a:rPr lang="en-US" altLang="ko-KR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자바개발자 양성과정 </a:t>
            </a:r>
            <a:r>
              <a:rPr lang="en-US" altLang="ko-KR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프로젝트 중간 발표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6C12198-CDC8-45C1-8F19-31095D95E8A1}"/>
              </a:ext>
            </a:extLst>
          </p:cNvPr>
          <p:cNvCxnSpPr>
            <a:cxnSpLocks/>
          </p:cNvCxnSpPr>
          <p:nvPr/>
        </p:nvCxnSpPr>
        <p:spPr>
          <a:xfrm>
            <a:off x="5323205" y="946150"/>
            <a:ext cx="572579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B2E61DDF-4BCA-4732-A7DD-AC7565568966}"/>
              </a:ext>
            </a:extLst>
          </p:cNvPr>
          <p:cNvCxnSpPr>
            <a:cxnSpLocks/>
          </p:cNvCxnSpPr>
          <p:nvPr/>
        </p:nvCxnSpPr>
        <p:spPr>
          <a:xfrm>
            <a:off x="3506470" y="946150"/>
            <a:ext cx="18167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11F453D-C058-43B6-8A6E-DF26077BAA29}"/>
              </a:ext>
            </a:extLst>
          </p:cNvPr>
          <p:cNvSpPr txBox="1"/>
          <p:nvPr/>
        </p:nvSpPr>
        <p:spPr>
          <a:xfrm>
            <a:off x="6040120" y="1585595"/>
            <a:ext cx="751840" cy="461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endParaRPr lang="ko-KR" altLang="en-US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DE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35D0231-ED2E-49C0-B309-5CEC1BDC3261}"/>
              </a:ext>
            </a:extLst>
          </p:cNvPr>
          <p:cNvSpPr/>
          <p:nvPr/>
        </p:nvSpPr>
        <p:spPr>
          <a:xfrm>
            <a:off x="7016750" y="1630680"/>
            <a:ext cx="1284605" cy="3251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다이어그램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1BAF82D-99B8-4953-90DE-7C3B1F8310A2}"/>
              </a:ext>
            </a:extLst>
          </p:cNvPr>
          <p:cNvSpPr txBox="1"/>
          <p:nvPr/>
        </p:nvSpPr>
        <p:spPr>
          <a:xfrm>
            <a:off x="6040120" y="2675890"/>
            <a:ext cx="751840" cy="461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 </a:t>
            </a:r>
            <a:endParaRPr lang="ko-KR" altLang="en-US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DE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788D6866-877C-4731-8C0F-C54B23966168}"/>
              </a:ext>
            </a:extLst>
          </p:cNvPr>
          <p:cNvSpPr/>
          <p:nvPr/>
        </p:nvSpPr>
        <p:spPr>
          <a:xfrm>
            <a:off x="7016750" y="2708275"/>
            <a:ext cx="723265" cy="35115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명세서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70F804A6-5F29-4441-A1D8-0710D9D33859}"/>
              </a:ext>
            </a:extLst>
          </p:cNvPr>
          <p:cNvSpPr txBox="1"/>
          <p:nvPr/>
        </p:nvSpPr>
        <p:spPr>
          <a:xfrm>
            <a:off x="6040120" y="4013200"/>
            <a:ext cx="751840" cy="461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 </a:t>
            </a:r>
            <a:endParaRPr lang="ko-KR" altLang="en-US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DE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EF2661B8-5749-4F6A-8DA8-7100454C86DC}"/>
              </a:ext>
            </a:extLst>
          </p:cNvPr>
          <p:cNvSpPr/>
          <p:nvPr/>
        </p:nvSpPr>
        <p:spPr>
          <a:xfrm>
            <a:off x="7891780" y="2738755"/>
            <a:ext cx="1200785" cy="7569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명세서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인스턴스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명세서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30D37ABC-7D04-4B13-B428-EE68DA26F616}"/>
              </a:ext>
            </a:extLst>
          </p:cNvPr>
          <p:cNvCxnSpPr>
            <a:cxnSpLocks/>
          </p:cNvCxnSpPr>
          <p:nvPr/>
        </p:nvCxnSpPr>
        <p:spPr>
          <a:xfrm>
            <a:off x="6912610" y="1701800"/>
            <a:ext cx="0" cy="17970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AB2D2171-AAF3-4963-A879-1E77761B2680}"/>
              </a:ext>
            </a:extLst>
          </p:cNvPr>
          <p:cNvCxnSpPr>
            <a:cxnSpLocks/>
          </p:cNvCxnSpPr>
          <p:nvPr/>
        </p:nvCxnSpPr>
        <p:spPr>
          <a:xfrm>
            <a:off x="6912610" y="2792095"/>
            <a:ext cx="0" cy="17970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E940143D-FE01-4B41-9D0C-7BBFD479E09D}"/>
              </a:ext>
            </a:extLst>
          </p:cNvPr>
          <p:cNvCxnSpPr>
            <a:cxnSpLocks/>
          </p:cNvCxnSpPr>
          <p:nvPr/>
        </p:nvCxnSpPr>
        <p:spPr>
          <a:xfrm>
            <a:off x="1343025" y="6493510"/>
            <a:ext cx="94983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슬라이드 번호 개체 틀 16">
            <a:extLst>
              <a:ext uri="{FF2B5EF4-FFF2-40B4-BE49-F238E27FC236}">
                <a16:creationId xmlns="" xmlns:a16="http://schemas.microsoft.com/office/drawing/2014/main" id="{C15D2716-7C03-4DAF-A9F7-BF2F9476ED83}"/>
              </a:ext>
            </a:extLst>
          </p:cNvPr>
          <p:cNvSpPr txBox="1">
            <a:spLocks/>
          </p:cNvSpPr>
          <p:nvPr/>
        </p:nvSpPr>
        <p:spPr>
          <a:xfrm>
            <a:off x="10494645" y="658495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0" name="Rectangle 180">
            <a:extLst>
              <a:ext uri="{FF2B5EF4-FFF2-40B4-BE49-F238E27FC236}">
                <a16:creationId xmlns="" xmlns:a16="http://schemas.microsoft.com/office/drawing/2014/main" id="{626E534F-5D2D-410F-B262-46B41F7A0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075" y="6574155"/>
            <a:ext cx="13430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lnSpc>
                <a:spcPct val="120000"/>
              </a:lnSpc>
            </a:pP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2019  2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프로젝트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="" xmlns:a16="http://schemas.microsoft.com/office/drawing/2014/main" id="{0FE0E2ED-A92A-4E56-B009-03909504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6548755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D760934-7451-4158-A8C6-837E985685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90" y="6546215"/>
            <a:ext cx="555625" cy="252095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6F1ACC3C-4A6D-4C35-98EE-DF10041D47D6}"/>
              </a:ext>
            </a:extLst>
          </p:cNvPr>
          <p:cNvCxnSpPr>
            <a:cxnSpLocks/>
          </p:cNvCxnSpPr>
          <p:nvPr/>
        </p:nvCxnSpPr>
        <p:spPr>
          <a:xfrm>
            <a:off x="6912610" y="4097020"/>
            <a:ext cx="0" cy="17970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E232499-0B4C-4FAF-918B-2694308E6741}"/>
              </a:ext>
            </a:extLst>
          </p:cNvPr>
          <p:cNvSpPr txBox="1"/>
          <p:nvPr/>
        </p:nvSpPr>
        <p:spPr>
          <a:xfrm>
            <a:off x="6061075" y="5079365"/>
            <a:ext cx="751840" cy="461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DE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endParaRPr lang="ko-KR" altLang="en-US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DE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4116EE6-6B05-4392-B829-6866E13FA8B9}"/>
              </a:ext>
            </a:extLst>
          </p:cNvPr>
          <p:cNvSpPr/>
          <p:nvPr/>
        </p:nvSpPr>
        <p:spPr>
          <a:xfrm>
            <a:off x="6976110" y="4028440"/>
            <a:ext cx="1667510" cy="35115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14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프로파일러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6F1ACC3C-4A6D-4C35-98EE-DF10041D47D6}"/>
              </a:ext>
            </a:extLst>
          </p:cNvPr>
          <p:cNvCxnSpPr>
            <a:cxnSpLocks/>
          </p:cNvCxnSpPr>
          <p:nvPr/>
        </p:nvCxnSpPr>
        <p:spPr>
          <a:xfrm>
            <a:off x="6933565" y="5195570"/>
            <a:ext cx="0" cy="17970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84116EE6-6B05-4392-B829-6866E13FA8B9}"/>
              </a:ext>
            </a:extLst>
          </p:cNvPr>
          <p:cNvSpPr/>
          <p:nvPr/>
        </p:nvSpPr>
        <p:spPr>
          <a:xfrm>
            <a:off x="6997065" y="5120005"/>
            <a:ext cx="1585595" cy="35115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 방향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06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515" y="629920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0" y="6287770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38633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마이페이지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스투더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19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도형 3">
            <a:extLst>
              <a:ext uri="{FF2B5EF4-FFF2-40B4-BE49-F238E27FC236}">
                <a16:creationId xmlns:a16="http://schemas.microsoft.com/office/drawing/2014/main" xmlns="" id="{B31A7C5C-A852-4079-B78E-683F7B84B853}"/>
              </a:ext>
            </a:extLst>
          </p:cNvPr>
          <p:cNvSpPr>
            <a:spLocks/>
          </p:cNvSpPr>
          <p:nvPr/>
        </p:nvSpPr>
        <p:spPr>
          <a:xfrm>
            <a:off x="190500" y="1947545"/>
            <a:ext cx="6486525" cy="8197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3" name="도형 5">
            <a:extLst>
              <a:ext uri="{FF2B5EF4-FFF2-40B4-BE49-F238E27FC236}">
                <a16:creationId xmlns:a16="http://schemas.microsoft.com/office/drawing/2014/main" xmlns="" id="{0AA4982B-CBFF-4557-97A0-D37C6992C36E}"/>
              </a:ext>
            </a:extLst>
          </p:cNvPr>
          <p:cNvCxnSpPr/>
          <p:nvPr/>
        </p:nvCxnSpPr>
        <p:spPr>
          <a:xfrm>
            <a:off x="2430145" y="1976755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6">
            <a:extLst>
              <a:ext uri="{FF2B5EF4-FFF2-40B4-BE49-F238E27FC236}">
                <a16:creationId xmlns:a16="http://schemas.microsoft.com/office/drawing/2014/main" xmlns="" id="{2451F176-96C2-4F8C-AD57-469FE89E8271}"/>
              </a:ext>
            </a:extLst>
          </p:cNvPr>
          <p:cNvSpPr txBox="1">
            <a:spLocks/>
          </p:cNvSpPr>
          <p:nvPr/>
        </p:nvSpPr>
        <p:spPr>
          <a:xfrm>
            <a:off x="1108710" y="2166620"/>
            <a:ext cx="1833880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별명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아이디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7">
            <a:extLst>
              <a:ext uri="{FF2B5EF4-FFF2-40B4-BE49-F238E27FC236}">
                <a16:creationId xmlns:a16="http://schemas.microsoft.com/office/drawing/2014/main" xmlns="" id="{9A93CADF-06CE-497B-B350-77CA86B8C7DC}"/>
              </a:ext>
            </a:extLst>
          </p:cNvPr>
          <p:cNvSpPr>
            <a:spLocks/>
          </p:cNvSpPr>
          <p:nvPr/>
        </p:nvSpPr>
        <p:spPr>
          <a:xfrm>
            <a:off x="269240" y="2010410"/>
            <a:ext cx="767715" cy="689610"/>
          </a:xfrm>
          <a:prstGeom prst="ellipse">
            <a:avLst/>
          </a:prstGeom>
          <a:solidFill>
            <a:schemeClr val="bg1"/>
          </a:solidFill>
          <a:ln w="3175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8">
            <a:extLst>
              <a:ext uri="{FF2B5EF4-FFF2-40B4-BE49-F238E27FC236}">
                <a16:creationId xmlns:a16="http://schemas.microsoft.com/office/drawing/2014/main" xmlns="" id="{1B3BCD94-E5EA-46CD-AFEA-E8648B971754}"/>
              </a:ext>
            </a:extLst>
          </p:cNvPr>
          <p:cNvSpPr txBox="1">
            <a:spLocks/>
          </p:cNvSpPr>
          <p:nvPr/>
        </p:nvSpPr>
        <p:spPr>
          <a:xfrm>
            <a:off x="391795" y="2204085"/>
            <a:ext cx="7416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이미지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9">
            <a:extLst>
              <a:ext uri="{FF2B5EF4-FFF2-40B4-BE49-F238E27FC236}">
                <a16:creationId xmlns:a16="http://schemas.microsoft.com/office/drawing/2014/main" xmlns="" id="{F313A080-2169-4F68-881E-7A1963772BD5}"/>
              </a:ext>
            </a:extLst>
          </p:cNvPr>
          <p:cNvSpPr txBox="1">
            <a:spLocks/>
          </p:cNvSpPr>
          <p:nvPr/>
        </p:nvSpPr>
        <p:spPr>
          <a:xfrm>
            <a:off x="1545590" y="2205990"/>
            <a:ext cx="1125855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전체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10">
            <a:extLst>
              <a:ext uri="{FF2B5EF4-FFF2-40B4-BE49-F238E27FC236}">
                <a16:creationId xmlns:a16="http://schemas.microsoft.com/office/drawing/2014/main" xmlns="" id="{404822B4-CB4A-447A-9849-F75BA896C921}"/>
              </a:ext>
            </a:extLst>
          </p:cNvPr>
          <p:cNvCxnSpPr/>
          <p:nvPr/>
        </p:nvCxnSpPr>
        <p:spPr>
          <a:xfrm>
            <a:off x="3452495" y="1983105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1">
            <a:extLst>
              <a:ext uri="{FF2B5EF4-FFF2-40B4-BE49-F238E27FC236}">
                <a16:creationId xmlns:a16="http://schemas.microsoft.com/office/drawing/2014/main" xmlns="" id="{3D5844C5-C24C-4D9F-8D14-2F485BDFE626}"/>
              </a:ext>
            </a:extLst>
          </p:cNvPr>
          <p:cNvSpPr txBox="1">
            <a:spLocks/>
          </p:cNvSpPr>
          <p:nvPr/>
        </p:nvSpPr>
        <p:spPr>
          <a:xfrm>
            <a:off x="3338195" y="2228850"/>
            <a:ext cx="1291590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진행중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12">
            <a:extLst>
              <a:ext uri="{FF2B5EF4-FFF2-40B4-BE49-F238E27FC236}">
                <a16:creationId xmlns:a16="http://schemas.microsoft.com/office/drawing/2014/main" xmlns="" id="{C651CEB3-DBC1-4957-B1F5-1F3D9418960D}"/>
              </a:ext>
            </a:extLst>
          </p:cNvPr>
          <p:cNvCxnSpPr/>
          <p:nvPr/>
        </p:nvCxnSpPr>
        <p:spPr>
          <a:xfrm>
            <a:off x="4552950" y="1988820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13">
            <a:extLst>
              <a:ext uri="{FF2B5EF4-FFF2-40B4-BE49-F238E27FC236}">
                <a16:creationId xmlns:a16="http://schemas.microsoft.com/office/drawing/2014/main" xmlns="" id="{01AF966B-01FD-43F5-AC0E-7109BFC3F97E}"/>
              </a:ext>
            </a:extLst>
          </p:cNvPr>
          <p:cNvSpPr txBox="1">
            <a:spLocks/>
          </p:cNvSpPr>
          <p:nvPr/>
        </p:nvSpPr>
        <p:spPr>
          <a:xfrm>
            <a:off x="2278380" y="2219325"/>
            <a:ext cx="1291590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승인대기중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14">
            <a:extLst>
              <a:ext uri="{FF2B5EF4-FFF2-40B4-BE49-F238E27FC236}">
                <a16:creationId xmlns:a16="http://schemas.microsoft.com/office/drawing/2014/main" xmlns="" id="{14B754DB-15B3-47D1-91C8-ADBAF3C07509}"/>
              </a:ext>
            </a:extLst>
          </p:cNvPr>
          <p:cNvSpPr txBox="1">
            <a:spLocks/>
          </p:cNvSpPr>
          <p:nvPr/>
        </p:nvSpPr>
        <p:spPr>
          <a:xfrm>
            <a:off x="4434205" y="2208530"/>
            <a:ext cx="1291590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이용완료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17">
            <a:extLst>
              <a:ext uri="{FF2B5EF4-FFF2-40B4-BE49-F238E27FC236}">
                <a16:creationId xmlns:a16="http://schemas.microsoft.com/office/drawing/2014/main" xmlns="" id="{91DE3DCF-9F8F-4746-8306-730F534E5664}"/>
              </a:ext>
            </a:extLst>
          </p:cNvPr>
          <p:cNvSpPr txBox="1">
            <a:spLocks/>
          </p:cNvSpPr>
          <p:nvPr/>
        </p:nvSpPr>
        <p:spPr>
          <a:xfrm>
            <a:off x="6342380" y="3204845"/>
            <a:ext cx="18097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9">
            <a:extLst>
              <a:ext uri="{FF2B5EF4-FFF2-40B4-BE49-F238E27FC236}">
                <a16:creationId xmlns:a16="http://schemas.microsoft.com/office/drawing/2014/main" xmlns="" id="{B96F87F1-50B7-44C1-A3DA-25F37ADCB6E5}"/>
              </a:ext>
            </a:extLst>
          </p:cNvPr>
          <p:cNvSpPr txBox="1">
            <a:spLocks/>
          </p:cNvSpPr>
          <p:nvPr/>
        </p:nvSpPr>
        <p:spPr>
          <a:xfrm>
            <a:off x="5679440" y="2832735"/>
            <a:ext cx="966470" cy="2324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알림설정</a:t>
            </a:r>
            <a:endParaRPr lang="ko-KR" altLang="en-US" sz="900" dirty="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5" name="도형 20">
            <a:extLst>
              <a:ext uri="{FF2B5EF4-FFF2-40B4-BE49-F238E27FC236}">
                <a16:creationId xmlns:a16="http://schemas.microsoft.com/office/drawing/2014/main" xmlns="" id="{348DED07-CC60-4068-A233-BCA1AE4D6C7B}"/>
              </a:ext>
            </a:extLst>
          </p:cNvPr>
          <p:cNvSpPr>
            <a:spLocks/>
          </p:cNvSpPr>
          <p:nvPr/>
        </p:nvSpPr>
        <p:spPr>
          <a:xfrm rot="10800000">
            <a:off x="215900" y="3122295"/>
            <a:ext cx="3098165" cy="373380"/>
          </a:xfrm>
          <a:prstGeom prst="snip2Same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1">
            <a:extLst>
              <a:ext uri="{FF2B5EF4-FFF2-40B4-BE49-F238E27FC236}">
                <a16:creationId xmlns:a16="http://schemas.microsoft.com/office/drawing/2014/main" xmlns="" id="{99F814B2-E347-4C15-A714-C236329E8B09}"/>
              </a:ext>
            </a:extLst>
          </p:cNvPr>
          <p:cNvSpPr>
            <a:spLocks/>
          </p:cNvSpPr>
          <p:nvPr/>
        </p:nvSpPr>
        <p:spPr>
          <a:xfrm>
            <a:off x="215900" y="3494405"/>
            <a:ext cx="3098165" cy="648970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2">
            <a:extLst>
              <a:ext uri="{FF2B5EF4-FFF2-40B4-BE49-F238E27FC236}">
                <a16:creationId xmlns:a16="http://schemas.microsoft.com/office/drawing/2014/main" xmlns="" id="{BA6A2642-FD85-4AE4-A535-5A0A12A7C1AE}"/>
              </a:ext>
            </a:extLst>
          </p:cNvPr>
          <p:cNvSpPr txBox="1">
            <a:spLocks/>
          </p:cNvSpPr>
          <p:nvPr/>
        </p:nvSpPr>
        <p:spPr>
          <a:xfrm>
            <a:off x="410210" y="3157855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3">
            <a:extLst>
              <a:ext uri="{FF2B5EF4-FFF2-40B4-BE49-F238E27FC236}">
                <a16:creationId xmlns:a16="http://schemas.microsoft.com/office/drawing/2014/main" xmlns="" id="{168791FA-7466-4B8B-B609-0D674E829943}"/>
              </a:ext>
            </a:extLst>
          </p:cNvPr>
          <p:cNvSpPr txBox="1">
            <a:spLocks/>
          </p:cNvSpPr>
          <p:nvPr/>
        </p:nvSpPr>
        <p:spPr>
          <a:xfrm>
            <a:off x="391795" y="3524885"/>
            <a:ext cx="3366770" cy="7080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기간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: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  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:</a:t>
            </a: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4">
            <a:extLst>
              <a:ext uri="{FF2B5EF4-FFF2-40B4-BE49-F238E27FC236}">
                <a16:creationId xmlns:a16="http://schemas.microsoft.com/office/drawing/2014/main" xmlns="" id="{331D8FB1-D69D-46BE-AADE-5F8A89AC7E8D}"/>
              </a:ext>
            </a:extLst>
          </p:cNvPr>
          <p:cNvSpPr>
            <a:spLocks/>
          </p:cNvSpPr>
          <p:nvPr/>
        </p:nvSpPr>
        <p:spPr>
          <a:xfrm rot="10800000">
            <a:off x="3439795" y="3122295"/>
            <a:ext cx="3237230" cy="373380"/>
          </a:xfrm>
          <a:prstGeom prst="snip2Same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5">
            <a:extLst>
              <a:ext uri="{FF2B5EF4-FFF2-40B4-BE49-F238E27FC236}">
                <a16:creationId xmlns:a16="http://schemas.microsoft.com/office/drawing/2014/main" xmlns="" id="{C9A56C1B-E5CA-4980-AEE2-F8B317EEE6B9}"/>
              </a:ext>
            </a:extLst>
          </p:cNvPr>
          <p:cNvSpPr>
            <a:spLocks/>
          </p:cNvSpPr>
          <p:nvPr/>
        </p:nvSpPr>
        <p:spPr>
          <a:xfrm>
            <a:off x="3430270" y="3494405"/>
            <a:ext cx="3238500" cy="648970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26">
            <a:extLst>
              <a:ext uri="{FF2B5EF4-FFF2-40B4-BE49-F238E27FC236}">
                <a16:creationId xmlns:a16="http://schemas.microsoft.com/office/drawing/2014/main" xmlns="" id="{FC77A5F8-988A-498A-A478-0DBE707B425F}"/>
              </a:ext>
            </a:extLst>
          </p:cNvPr>
          <p:cNvSpPr txBox="1">
            <a:spLocks/>
          </p:cNvSpPr>
          <p:nvPr/>
        </p:nvSpPr>
        <p:spPr>
          <a:xfrm>
            <a:off x="3634740" y="3157855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27">
            <a:extLst>
              <a:ext uri="{FF2B5EF4-FFF2-40B4-BE49-F238E27FC236}">
                <a16:creationId xmlns:a16="http://schemas.microsoft.com/office/drawing/2014/main" xmlns="" id="{810B2623-9EFC-45B0-8458-905EE9E9B502}"/>
              </a:ext>
            </a:extLst>
          </p:cNvPr>
          <p:cNvSpPr>
            <a:spLocks/>
          </p:cNvSpPr>
          <p:nvPr/>
        </p:nvSpPr>
        <p:spPr>
          <a:xfrm rot="10800000">
            <a:off x="3438525" y="4214495"/>
            <a:ext cx="3238500" cy="373380"/>
          </a:xfrm>
          <a:prstGeom prst="snip2Same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28">
            <a:extLst>
              <a:ext uri="{FF2B5EF4-FFF2-40B4-BE49-F238E27FC236}">
                <a16:creationId xmlns:a16="http://schemas.microsoft.com/office/drawing/2014/main" xmlns="" id="{3D4DB190-4DD5-4959-988B-21EE086A8C40}"/>
              </a:ext>
            </a:extLst>
          </p:cNvPr>
          <p:cNvSpPr>
            <a:spLocks/>
          </p:cNvSpPr>
          <p:nvPr/>
        </p:nvSpPr>
        <p:spPr>
          <a:xfrm>
            <a:off x="3438525" y="4587240"/>
            <a:ext cx="3238500" cy="1059180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29">
            <a:extLst>
              <a:ext uri="{FF2B5EF4-FFF2-40B4-BE49-F238E27FC236}">
                <a16:creationId xmlns:a16="http://schemas.microsoft.com/office/drawing/2014/main" xmlns="" id="{457874D8-6D90-4977-A568-25FA96CF5FF0}"/>
              </a:ext>
            </a:extLst>
          </p:cNvPr>
          <p:cNvSpPr txBox="1">
            <a:spLocks/>
          </p:cNvSpPr>
          <p:nvPr/>
        </p:nvSpPr>
        <p:spPr>
          <a:xfrm>
            <a:off x="3633470" y="4250055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0">
            <a:extLst>
              <a:ext uri="{FF2B5EF4-FFF2-40B4-BE49-F238E27FC236}">
                <a16:creationId xmlns:a16="http://schemas.microsoft.com/office/drawing/2014/main" xmlns="" id="{504CC3BF-0F32-4815-8817-06C4AFF42A3C}"/>
              </a:ext>
            </a:extLst>
          </p:cNvPr>
          <p:cNvSpPr>
            <a:spLocks/>
          </p:cNvSpPr>
          <p:nvPr/>
        </p:nvSpPr>
        <p:spPr>
          <a:xfrm rot="10800000">
            <a:off x="168910" y="4214495"/>
            <a:ext cx="3098165" cy="373380"/>
          </a:xfrm>
          <a:prstGeom prst="snip2Same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31">
            <a:extLst>
              <a:ext uri="{FF2B5EF4-FFF2-40B4-BE49-F238E27FC236}">
                <a16:creationId xmlns:a16="http://schemas.microsoft.com/office/drawing/2014/main" xmlns="" id="{AB0343AC-CEE1-4A9B-A25F-27353D4CF19C}"/>
              </a:ext>
            </a:extLst>
          </p:cNvPr>
          <p:cNvSpPr>
            <a:spLocks/>
          </p:cNvSpPr>
          <p:nvPr/>
        </p:nvSpPr>
        <p:spPr>
          <a:xfrm>
            <a:off x="168910" y="4587240"/>
            <a:ext cx="3098165" cy="1059180"/>
          </a:xfrm>
          <a:prstGeom prst="snip2Same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2">
            <a:extLst>
              <a:ext uri="{FF2B5EF4-FFF2-40B4-BE49-F238E27FC236}">
                <a16:creationId xmlns:a16="http://schemas.microsoft.com/office/drawing/2014/main" xmlns="" id="{24DEA63E-1033-4195-8A30-D1768A2DCAC8}"/>
              </a:ext>
            </a:extLst>
          </p:cNvPr>
          <p:cNvSpPr txBox="1">
            <a:spLocks/>
          </p:cNvSpPr>
          <p:nvPr/>
        </p:nvSpPr>
        <p:spPr>
          <a:xfrm>
            <a:off x="363855" y="4250055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모임명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3">
            <a:extLst>
              <a:ext uri="{FF2B5EF4-FFF2-40B4-BE49-F238E27FC236}">
                <a16:creationId xmlns:a16="http://schemas.microsoft.com/office/drawing/2014/main" xmlns="" id="{00B97C4B-A07D-487F-BDF1-7A49507C33A5}"/>
              </a:ext>
            </a:extLst>
          </p:cNvPr>
          <p:cNvSpPr txBox="1">
            <a:spLocks/>
          </p:cNvSpPr>
          <p:nvPr/>
        </p:nvSpPr>
        <p:spPr>
          <a:xfrm>
            <a:off x="5303520" y="3157855"/>
            <a:ext cx="134366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진행중</a:t>
            </a:r>
          </a:p>
        </p:txBody>
      </p:sp>
      <p:sp>
        <p:nvSpPr>
          <p:cNvPr id="39" name="텍스트 상자 34">
            <a:extLst>
              <a:ext uri="{FF2B5EF4-FFF2-40B4-BE49-F238E27FC236}">
                <a16:creationId xmlns:a16="http://schemas.microsoft.com/office/drawing/2014/main" xmlns="" id="{90EFA290-F87F-425E-949E-7892D787A525}"/>
              </a:ext>
            </a:extLst>
          </p:cNvPr>
          <p:cNvSpPr txBox="1">
            <a:spLocks/>
          </p:cNvSpPr>
          <p:nvPr/>
        </p:nvSpPr>
        <p:spPr>
          <a:xfrm>
            <a:off x="3633470" y="3502025"/>
            <a:ext cx="3366770" cy="7080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기간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: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  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   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35">
            <a:extLst>
              <a:ext uri="{FF2B5EF4-FFF2-40B4-BE49-F238E27FC236}">
                <a16:creationId xmlns:a16="http://schemas.microsoft.com/office/drawing/2014/main" xmlns="" id="{7F51E552-ED50-4B8A-8521-71DEF961B9A6}"/>
              </a:ext>
            </a:extLst>
          </p:cNvPr>
          <p:cNvSpPr txBox="1">
            <a:spLocks/>
          </p:cNvSpPr>
          <p:nvPr/>
        </p:nvSpPr>
        <p:spPr>
          <a:xfrm>
            <a:off x="3627120" y="4747260"/>
            <a:ext cx="3366770" cy="7385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기간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: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   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   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36">
            <a:extLst>
              <a:ext uri="{FF2B5EF4-FFF2-40B4-BE49-F238E27FC236}">
                <a16:creationId xmlns:a16="http://schemas.microsoft.com/office/drawing/2014/main" xmlns="" id="{E39972B7-D8B5-41F6-95AE-B009D66B880C}"/>
              </a:ext>
            </a:extLst>
          </p:cNvPr>
          <p:cNvSpPr txBox="1">
            <a:spLocks/>
          </p:cNvSpPr>
          <p:nvPr/>
        </p:nvSpPr>
        <p:spPr>
          <a:xfrm>
            <a:off x="374015" y="4685030"/>
            <a:ext cx="3366770" cy="5772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기간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: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마감일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: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     </a:t>
            </a:r>
            <a:r>
              <a: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33">
            <a:extLst>
              <a:ext uri="{FF2B5EF4-FFF2-40B4-BE49-F238E27FC236}">
                <a16:creationId xmlns:a16="http://schemas.microsoft.com/office/drawing/2014/main" xmlns="" id="{F90ADFB3-105B-47FE-86FC-80AEFBAF6AD1}"/>
              </a:ext>
            </a:extLst>
          </p:cNvPr>
          <p:cNvSpPr txBox="1">
            <a:spLocks/>
          </p:cNvSpPr>
          <p:nvPr/>
        </p:nvSpPr>
        <p:spPr>
          <a:xfrm>
            <a:off x="4912995" y="4234180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이용완료</a:t>
            </a:r>
          </a:p>
        </p:txBody>
      </p:sp>
      <p:sp>
        <p:nvSpPr>
          <p:cNvPr id="43" name="텍스트 상자 33">
            <a:extLst>
              <a:ext uri="{FF2B5EF4-FFF2-40B4-BE49-F238E27FC236}">
                <a16:creationId xmlns:a16="http://schemas.microsoft.com/office/drawing/2014/main" xmlns="" id="{2C72D911-0723-4A61-9F4F-9C4156CCE476}"/>
              </a:ext>
            </a:extLst>
          </p:cNvPr>
          <p:cNvSpPr txBox="1">
            <a:spLocks/>
          </p:cNvSpPr>
          <p:nvPr/>
        </p:nvSpPr>
        <p:spPr>
          <a:xfrm>
            <a:off x="1221740" y="4251325"/>
            <a:ext cx="2017395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승인 </a:t>
            </a:r>
            <a:r>
              <a:rPr lang="ko-KR" altLang="en-US" sz="10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대기중</a:t>
            </a:r>
            <a:endParaRPr lang="ko-KR" altLang="en-US" sz="10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33">
            <a:extLst>
              <a:ext uri="{FF2B5EF4-FFF2-40B4-BE49-F238E27FC236}">
                <a16:creationId xmlns:a16="http://schemas.microsoft.com/office/drawing/2014/main" xmlns="" id="{62E9CAAA-684C-4B4A-927A-0FECB67DCFD0}"/>
              </a:ext>
            </a:extLst>
          </p:cNvPr>
          <p:cNvSpPr txBox="1">
            <a:spLocks/>
          </p:cNvSpPr>
          <p:nvPr/>
        </p:nvSpPr>
        <p:spPr>
          <a:xfrm>
            <a:off x="1519555" y="3168650"/>
            <a:ext cx="171958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진행중</a:t>
            </a:r>
          </a:p>
        </p:txBody>
      </p:sp>
      <p:sp>
        <p:nvSpPr>
          <p:cNvPr id="45" name="텍스트 상자 14">
            <a:extLst>
              <a:ext uri="{FF2B5EF4-FFF2-40B4-BE49-F238E27FC236}">
                <a16:creationId xmlns:a16="http://schemas.microsoft.com/office/drawing/2014/main" xmlns="" id="{EAF4A642-43CA-4ECA-863E-34BF64829B5B}"/>
              </a:ext>
            </a:extLst>
          </p:cNvPr>
          <p:cNvSpPr txBox="1">
            <a:spLocks/>
          </p:cNvSpPr>
          <p:nvPr/>
        </p:nvSpPr>
        <p:spPr>
          <a:xfrm>
            <a:off x="5541645" y="2216785"/>
            <a:ext cx="1189355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나의 스투더</a:t>
            </a:r>
            <a:endParaRPr lang="en-US" altLang="ko-KR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6" name="도형 12">
            <a:extLst>
              <a:ext uri="{FF2B5EF4-FFF2-40B4-BE49-F238E27FC236}">
                <a16:creationId xmlns:a16="http://schemas.microsoft.com/office/drawing/2014/main" xmlns="" id="{05CF7483-D873-46A0-84EA-0E3B24318219}"/>
              </a:ext>
            </a:extLst>
          </p:cNvPr>
          <p:cNvCxnSpPr/>
          <p:nvPr/>
        </p:nvCxnSpPr>
        <p:spPr>
          <a:xfrm>
            <a:off x="5612130" y="1978025"/>
            <a:ext cx="635" cy="72898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xmlns="" id="{3C6ABA11-0277-4CA9-B682-AD117E4289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7224" y="1299047"/>
          <a:ext cx="5835044" cy="237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75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7522">
                  <a:extLst>
                    <a:ext uri="{9D8B030D-6E8A-4147-A177-3AD203B41FA5}">
                      <a16:colId xmlns:a16="http://schemas.microsoft.com/office/drawing/2014/main" xmlns="" val="3384625361"/>
                    </a:ext>
                  </a:extLst>
                </a:gridCol>
              </a:tblGrid>
              <a:tr h="2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스터디카페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스투더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2" name="Rectangle 180">
            <a:extLst>
              <a:ext uri="{FF2B5EF4-FFF2-40B4-BE49-F238E27FC236}">
                <a16:creationId xmlns:a16="http://schemas.microsoft.com/office/drawing/2014/main" xmlns="" id="{438603F1-AE39-4236-B3F3-C013518F3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9285" y="2467610"/>
            <a:ext cx="4566285" cy="92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std_name,std_start,std_end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limit,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in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std_pickers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1)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std_start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sysdate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std_end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sysdate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</a:t>
            </a:r>
          </a:p>
        </p:txBody>
      </p:sp>
      <p:sp>
        <p:nvSpPr>
          <p:cNvPr id="53" name="Rectangle 180">
            <a:extLst>
              <a:ext uri="{FF2B5EF4-FFF2-40B4-BE49-F238E27FC236}">
                <a16:creationId xmlns:a16="http://schemas.microsoft.com/office/drawing/2014/main" xmlns="" id="{3B3CBB76-11E8-40F9-8E6E-ACD31914B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2216785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진행중인 스투더 목록</a:t>
            </a:r>
          </a:p>
        </p:txBody>
      </p:sp>
      <p:sp>
        <p:nvSpPr>
          <p:cNvPr id="54" name="Rectangle 180">
            <a:extLst>
              <a:ext uri="{FF2B5EF4-FFF2-40B4-BE49-F238E27FC236}">
                <a16:creationId xmlns:a16="http://schemas.microsoft.com/office/drawing/2014/main" xmlns="" id="{00F9CC79-EE65-40D8-AF61-297278703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15" y="1388110"/>
            <a:ext cx="4566285" cy="62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std_name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std_start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std_end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limit,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std_loc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std s,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std_apply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s.std_no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p.std_no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=1;</a:t>
            </a:r>
          </a:p>
        </p:txBody>
      </p:sp>
      <p:sp>
        <p:nvSpPr>
          <p:cNvPr id="55" name="Rectangle 180">
            <a:extLst>
              <a:ext uri="{FF2B5EF4-FFF2-40B4-BE49-F238E27FC236}">
                <a16:creationId xmlns:a16="http://schemas.microsoft.com/office/drawing/2014/main" xmlns="" id="{85818A56-E9B0-4DA4-BFF5-FDBEC5FF8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605" y="1132205"/>
            <a:ext cx="3997325" cy="35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승인 대기중인 스투더 목록</a:t>
            </a:r>
          </a:p>
        </p:txBody>
      </p:sp>
      <p:sp>
        <p:nvSpPr>
          <p:cNvPr id="58" name="Rectangle 180">
            <a:extLst>
              <a:ext uri="{FF2B5EF4-FFF2-40B4-BE49-F238E27FC236}">
                <a16:creationId xmlns:a16="http://schemas.microsoft.com/office/drawing/2014/main" xmlns="" id="{438603F1-AE39-4236-B3F3-C013518F3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15" y="5083810"/>
            <a:ext cx="4566285" cy="92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* from std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founder_no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( 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cust_no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std s, customer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founder_no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=1 );</a:t>
            </a:r>
          </a:p>
        </p:txBody>
      </p:sp>
      <p:sp>
        <p:nvSpPr>
          <p:cNvPr id="59" name="Rectangle 180">
            <a:extLst>
              <a:ext uri="{FF2B5EF4-FFF2-40B4-BE49-F238E27FC236}">
                <a16:creationId xmlns:a16="http://schemas.microsoft.com/office/drawing/2014/main" xmlns="" id="{3B3CBB76-11E8-40F9-8E6E-ACD31914B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605" y="4827905"/>
            <a:ext cx="3997325" cy="35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개설자인 </a:t>
            </a:r>
            <a:r>
              <a:rPr lang="ko-KR" altLang="en-US" sz="14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스투더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목록 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</a:t>
            </a:r>
            <a:r>
              <a:rPr lang="ko-KR" altLang="en-US" sz="14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스투더</a:t>
            </a:r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Rectangle 180">
            <a:extLst>
              <a:ext uri="{FF2B5EF4-FFF2-40B4-BE49-F238E27FC236}">
                <a16:creationId xmlns:a16="http://schemas.microsoft.com/office/drawing/2014/main" xmlns="" id="{0A61AD53-0F26-4A70-9368-D52242D1D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9285" y="3784600"/>
            <a:ext cx="4566285" cy="92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std_name,std_start,std_end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limit,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std_loc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in 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std_pickers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1) and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std_end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sysdate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</a:t>
            </a:r>
          </a:p>
        </p:txBody>
      </p:sp>
      <p:sp>
        <p:nvSpPr>
          <p:cNvPr id="61" name="Rectangle 180">
            <a:extLst>
              <a:ext uri="{FF2B5EF4-FFF2-40B4-BE49-F238E27FC236}">
                <a16:creationId xmlns:a16="http://schemas.microsoft.com/office/drawing/2014/main" xmlns="" id="{3E9EF80C-D5BE-4183-BF84-9975F003E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353441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완료된 스투더 목록</a:t>
            </a:r>
          </a:p>
        </p:txBody>
      </p:sp>
    </p:spTree>
    <p:extLst>
      <p:ext uri="{BB962C8B-B14F-4D97-AF65-F5344CB8AC3E}">
        <p14:creationId xmlns:p14="http://schemas.microsoft.com/office/powerpoint/2010/main" val="39736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39408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명세서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 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ko-KR" altLang="en-US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홈화면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xmlns="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20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도형 3">
            <a:extLst>
              <a:ext uri="{FF2B5EF4-FFF2-40B4-BE49-F238E27FC236}">
                <a16:creationId xmlns:a16="http://schemas.microsoft.com/office/drawing/2014/main" xmlns="" id="{55806E33-C243-4F5D-8B1D-D258D9BA1F52}"/>
              </a:ext>
            </a:extLst>
          </p:cNvPr>
          <p:cNvSpPr>
            <a:spLocks/>
          </p:cNvSpPr>
          <p:nvPr/>
        </p:nvSpPr>
        <p:spPr>
          <a:xfrm>
            <a:off x="249555" y="1163955"/>
            <a:ext cx="6005195" cy="6724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5">
            <a:extLst>
              <a:ext uri="{FF2B5EF4-FFF2-40B4-BE49-F238E27FC236}">
                <a16:creationId xmlns:a16="http://schemas.microsoft.com/office/drawing/2014/main" xmlns="" id="{A8393321-BA37-4E9C-B753-5DACA31C8A15}"/>
              </a:ext>
            </a:extLst>
          </p:cNvPr>
          <p:cNvCxnSpPr>
            <a:cxnSpLocks/>
          </p:cNvCxnSpPr>
          <p:nvPr/>
        </p:nvCxnSpPr>
        <p:spPr>
          <a:xfrm>
            <a:off x="3369945" y="1289050"/>
            <a:ext cx="0" cy="450215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6">
            <a:extLst>
              <a:ext uri="{FF2B5EF4-FFF2-40B4-BE49-F238E27FC236}">
                <a16:creationId xmlns:a16="http://schemas.microsoft.com/office/drawing/2014/main" xmlns="" id="{03AFD8CE-D7AC-4080-B504-2D051FE0E18B}"/>
              </a:ext>
            </a:extLst>
          </p:cNvPr>
          <p:cNvSpPr txBox="1">
            <a:spLocks/>
          </p:cNvSpPr>
          <p:nvPr/>
        </p:nvSpPr>
        <p:spPr>
          <a:xfrm>
            <a:off x="1103630" y="1268095"/>
            <a:ext cx="1419860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실명</a:t>
            </a:r>
            <a:endParaRPr lang="en-US" altLang="ko-KR" sz="12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이메일 주소 </a:t>
            </a:r>
          </a:p>
        </p:txBody>
      </p:sp>
      <p:sp>
        <p:nvSpPr>
          <p:cNvPr id="16" name="도형 7">
            <a:extLst>
              <a:ext uri="{FF2B5EF4-FFF2-40B4-BE49-F238E27FC236}">
                <a16:creationId xmlns:a16="http://schemas.microsoft.com/office/drawing/2014/main" xmlns="" id="{B12BC2BD-9E2F-4C1F-8F2A-0323BD07CA46}"/>
              </a:ext>
            </a:extLst>
          </p:cNvPr>
          <p:cNvSpPr>
            <a:spLocks/>
          </p:cNvSpPr>
          <p:nvPr/>
        </p:nvSpPr>
        <p:spPr>
          <a:xfrm>
            <a:off x="328295" y="1221105"/>
            <a:ext cx="633730" cy="574040"/>
          </a:xfrm>
          <a:prstGeom prst="ellipse">
            <a:avLst/>
          </a:prstGeom>
          <a:solidFill>
            <a:schemeClr val="bg1"/>
          </a:solidFill>
          <a:ln w="3175" cap="flat" cmpd="sng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8">
            <a:extLst>
              <a:ext uri="{FF2B5EF4-FFF2-40B4-BE49-F238E27FC236}">
                <a16:creationId xmlns:a16="http://schemas.microsoft.com/office/drawing/2014/main" xmlns="" id="{8EB38C97-EE3E-4BC9-B9CC-262656C230DF}"/>
              </a:ext>
            </a:extLst>
          </p:cNvPr>
          <p:cNvSpPr txBox="1">
            <a:spLocks/>
          </p:cNvSpPr>
          <p:nvPr/>
        </p:nvSpPr>
        <p:spPr>
          <a:xfrm>
            <a:off x="328295" y="1289050"/>
            <a:ext cx="633730" cy="4311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대표</a:t>
            </a:r>
            <a:endParaRPr lang="en-US" altLang="ko-KR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이미지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9">
            <a:extLst>
              <a:ext uri="{FF2B5EF4-FFF2-40B4-BE49-F238E27FC236}">
                <a16:creationId xmlns:a16="http://schemas.microsoft.com/office/drawing/2014/main" xmlns="" id="{3997FAD4-0F72-4B7A-951E-7C40EF4A8099}"/>
              </a:ext>
            </a:extLst>
          </p:cNvPr>
          <p:cNvSpPr txBox="1">
            <a:spLocks/>
          </p:cNvSpPr>
          <p:nvPr/>
        </p:nvSpPr>
        <p:spPr>
          <a:xfrm>
            <a:off x="2159635" y="1268095"/>
            <a:ext cx="1000125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보유 카페</a:t>
            </a:r>
            <a:endParaRPr lang="en-US" altLang="ko-KR" sz="12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1">
            <a:extLst>
              <a:ext uri="{FF2B5EF4-FFF2-40B4-BE49-F238E27FC236}">
                <a16:creationId xmlns:a16="http://schemas.microsoft.com/office/drawing/2014/main" xmlns="" id="{107D75F5-2AC2-4B97-85C1-840B34EFCB6B}"/>
              </a:ext>
            </a:extLst>
          </p:cNvPr>
          <p:cNvSpPr txBox="1">
            <a:spLocks/>
          </p:cNvSpPr>
          <p:nvPr/>
        </p:nvSpPr>
        <p:spPr>
          <a:xfrm>
            <a:off x="3604895" y="1277620"/>
            <a:ext cx="1000125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 대기</a:t>
            </a:r>
            <a:endParaRPr lang="en-US" altLang="ko-KR" sz="12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3">
            <a:extLst>
              <a:ext uri="{FF2B5EF4-FFF2-40B4-BE49-F238E27FC236}">
                <a16:creationId xmlns:a16="http://schemas.microsoft.com/office/drawing/2014/main" xmlns="" id="{89312E2C-93B1-4F49-8DA5-F536D421762E}"/>
              </a:ext>
            </a:extLst>
          </p:cNvPr>
          <p:cNvSpPr txBox="1">
            <a:spLocks/>
          </p:cNvSpPr>
          <p:nvPr/>
        </p:nvSpPr>
        <p:spPr>
          <a:xfrm>
            <a:off x="4964430" y="1286510"/>
            <a:ext cx="1261110" cy="4464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읽지 않은 알림 </a:t>
            </a:r>
            <a:endParaRPr lang="en-US" altLang="ko-KR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2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19">
            <a:extLst>
              <a:ext uri="{FF2B5EF4-FFF2-40B4-BE49-F238E27FC236}">
                <a16:creationId xmlns:a16="http://schemas.microsoft.com/office/drawing/2014/main" xmlns="" id="{C5DF3978-CC62-4743-9BD4-89AA4F98FA6C}"/>
              </a:ext>
            </a:extLst>
          </p:cNvPr>
          <p:cNvSpPr txBox="1">
            <a:spLocks/>
          </p:cNvSpPr>
          <p:nvPr/>
        </p:nvSpPr>
        <p:spPr>
          <a:xfrm>
            <a:off x="5278755" y="1900555"/>
            <a:ext cx="970915" cy="25527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err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r>
              <a:rPr lang="en-US" altLang="ko-KR" sz="105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 err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400" dirty="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xmlns="" id="{D8B3D09B-A2F3-4520-8A0E-CFBB53228F73}"/>
              </a:ext>
            </a:extLst>
          </p:cNvPr>
          <p:cNvGraphicFramePr/>
          <p:nvPr>
            <p:extLst/>
          </p:nvPr>
        </p:nvGraphicFramePr>
        <p:xfrm>
          <a:off x="249451" y="2147610"/>
          <a:ext cx="3525010" cy="195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4" name="도형 15">
            <a:extLst>
              <a:ext uri="{FF2B5EF4-FFF2-40B4-BE49-F238E27FC236}">
                <a16:creationId xmlns:a16="http://schemas.microsoft.com/office/drawing/2014/main" xmlns="" id="{257F1B9D-5FFC-417B-BE97-7B8CCE3D3981}"/>
              </a:ext>
            </a:extLst>
          </p:cNvPr>
          <p:cNvCxnSpPr>
            <a:cxnSpLocks/>
          </p:cNvCxnSpPr>
          <p:nvPr/>
        </p:nvCxnSpPr>
        <p:spPr>
          <a:xfrm>
            <a:off x="321310" y="2559050"/>
            <a:ext cx="1374775" cy="0"/>
          </a:xfrm>
          <a:prstGeom prst="line">
            <a:avLst/>
          </a:prstGeom>
          <a:ln w="6350" cap="flat" cmpd="sng">
            <a:solidFill>
              <a:schemeClr val="bg1">
                <a:lumMod val="50000"/>
                <a:lumOff val="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xmlns="" id="{67C3E667-DE09-4E22-A662-F3A310BE1F92}"/>
              </a:ext>
            </a:extLst>
          </p:cNvPr>
          <p:cNvGraphicFramePr/>
          <p:nvPr>
            <p:extLst/>
          </p:nvPr>
        </p:nvGraphicFramePr>
        <p:xfrm>
          <a:off x="3484959" y="1757621"/>
          <a:ext cx="3079441" cy="2238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6" name="도형 15">
            <a:extLst>
              <a:ext uri="{FF2B5EF4-FFF2-40B4-BE49-F238E27FC236}">
                <a16:creationId xmlns:a16="http://schemas.microsoft.com/office/drawing/2014/main" xmlns="" id="{9C45E23B-6694-47B1-BF8A-A1468C1CD4DA}"/>
              </a:ext>
            </a:extLst>
          </p:cNvPr>
          <p:cNvCxnSpPr>
            <a:cxnSpLocks/>
          </p:cNvCxnSpPr>
          <p:nvPr/>
        </p:nvCxnSpPr>
        <p:spPr>
          <a:xfrm>
            <a:off x="3654425" y="2559050"/>
            <a:ext cx="596265" cy="0"/>
          </a:xfrm>
          <a:prstGeom prst="line">
            <a:avLst/>
          </a:prstGeom>
          <a:ln w="6350" cap="flat" cmpd="sng">
            <a:solidFill>
              <a:schemeClr val="bg1">
                <a:lumMod val="50000"/>
                <a:lumOff val="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5">
            <a:extLst>
              <a:ext uri="{FF2B5EF4-FFF2-40B4-BE49-F238E27FC236}">
                <a16:creationId xmlns:a16="http://schemas.microsoft.com/office/drawing/2014/main" xmlns="" id="{FC3B0722-8C5E-4C6B-9356-2219796EC274}"/>
              </a:ext>
            </a:extLst>
          </p:cNvPr>
          <p:cNvCxnSpPr>
            <a:cxnSpLocks/>
          </p:cNvCxnSpPr>
          <p:nvPr/>
        </p:nvCxnSpPr>
        <p:spPr>
          <a:xfrm>
            <a:off x="4760595" y="1287145"/>
            <a:ext cx="0" cy="444500"/>
          </a:xfrm>
          <a:prstGeom prst="line">
            <a:avLst/>
          </a:prstGeom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AA9EC3E-FCA1-4EF1-BEC7-A9A2C1A69759}"/>
              </a:ext>
            </a:extLst>
          </p:cNvPr>
          <p:cNvGrpSpPr/>
          <p:nvPr/>
        </p:nvGrpSpPr>
        <p:grpSpPr>
          <a:xfrm>
            <a:off x="235585" y="4043680"/>
            <a:ext cx="6019800" cy="2078990"/>
            <a:chOff x="235585" y="4043680"/>
            <a:chExt cx="6019800" cy="2078990"/>
          </a:xfrm>
        </p:grpSpPr>
        <p:sp>
          <p:nvSpPr>
            <p:cNvPr id="29" name="텍스트 상자 17">
              <a:extLst>
                <a:ext uri="{FF2B5EF4-FFF2-40B4-BE49-F238E27FC236}">
                  <a16:creationId xmlns:a16="http://schemas.microsoft.com/office/drawing/2014/main" xmlns="" id="{67DFB2E8-6F2E-43D7-8D03-217CFBE0B491}"/>
                </a:ext>
              </a:extLst>
            </p:cNvPr>
            <p:cNvSpPr txBox="1">
              <a:spLocks/>
            </p:cNvSpPr>
            <p:nvPr/>
          </p:nvSpPr>
          <p:spPr>
            <a:xfrm>
              <a:off x="5410835" y="4102100"/>
              <a:ext cx="208280" cy="2603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도형 20">
              <a:extLst>
                <a:ext uri="{FF2B5EF4-FFF2-40B4-BE49-F238E27FC236}">
                  <a16:creationId xmlns:a16="http://schemas.microsoft.com/office/drawing/2014/main" xmlns="" id="{ABF986AB-DB32-4B8C-B40C-004C2C0CA759}"/>
                </a:ext>
              </a:extLst>
            </p:cNvPr>
            <p:cNvSpPr>
              <a:spLocks/>
            </p:cNvSpPr>
            <p:nvPr/>
          </p:nvSpPr>
          <p:spPr>
            <a:xfrm rot="10800000">
              <a:off x="267335" y="4043680"/>
              <a:ext cx="2817495" cy="262890"/>
            </a:xfrm>
            <a:prstGeom prst="snip2Same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도형 21">
              <a:extLst>
                <a:ext uri="{FF2B5EF4-FFF2-40B4-BE49-F238E27FC236}">
                  <a16:creationId xmlns:a16="http://schemas.microsoft.com/office/drawing/2014/main" xmlns="" id="{556C4D75-D5CA-4E27-BE39-4BCAB9C63029}"/>
                </a:ext>
              </a:extLst>
            </p:cNvPr>
            <p:cNvSpPr>
              <a:spLocks/>
            </p:cNvSpPr>
            <p:nvPr/>
          </p:nvSpPr>
          <p:spPr>
            <a:xfrm>
              <a:off x="267335" y="4305935"/>
              <a:ext cx="2817495" cy="745490"/>
            </a:xfrm>
            <a:prstGeom prst="snip2Same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텍스트 상자 22">
              <a:extLst>
                <a:ext uri="{FF2B5EF4-FFF2-40B4-BE49-F238E27FC236}">
                  <a16:creationId xmlns:a16="http://schemas.microsoft.com/office/drawing/2014/main" xmlns="" id="{D8835304-B7A1-49A3-BFD2-9983230CA2B8}"/>
                </a:ext>
              </a:extLst>
            </p:cNvPr>
            <p:cNvSpPr txBox="1">
              <a:spLocks/>
            </p:cNvSpPr>
            <p:nvPr/>
          </p:nvSpPr>
          <p:spPr>
            <a:xfrm>
              <a:off x="399415" y="4069080"/>
              <a:ext cx="1169035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r>
                <a:rPr lang="en-US" altLang="ko-KR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CAFE1</a:t>
              </a:r>
              <a:endPara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텍스트 상자 23">
              <a:extLst>
                <a:ext uri="{FF2B5EF4-FFF2-40B4-BE49-F238E27FC236}">
                  <a16:creationId xmlns:a16="http://schemas.microsoft.com/office/drawing/2014/main" xmlns="" id="{38623C20-AE29-4CD1-807B-3D67674AB476}"/>
                </a:ext>
              </a:extLst>
            </p:cNvPr>
            <p:cNvSpPr txBox="1">
              <a:spLocks/>
            </p:cNvSpPr>
            <p:nvPr/>
          </p:nvSpPr>
          <p:spPr>
            <a:xfrm>
              <a:off x="317500" y="4397375"/>
              <a:ext cx="2289175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171450" indent="-17145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예약 대기 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건 </a:t>
              </a:r>
            </a:p>
          </p:txBody>
        </p:sp>
        <p:sp>
          <p:nvSpPr>
            <p:cNvPr id="34" name="도형 24">
              <a:extLst>
                <a:ext uri="{FF2B5EF4-FFF2-40B4-BE49-F238E27FC236}">
                  <a16:creationId xmlns:a16="http://schemas.microsoft.com/office/drawing/2014/main" xmlns="" id="{2FA25D5F-8305-42E9-A5FF-BF62897E21B9}"/>
                </a:ext>
              </a:extLst>
            </p:cNvPr>
            <p:cNvSpPr>
              <a:spLocks/>
            </p:cNvSpPr>
            <p:nvPr/>
          </p:nvSpPr>
          <p:spPr>
            <a:xfrm rot="10800000">
              <a:off x="3437255" y="4043680"/>
              <a:ext cx="2817495" cy="262890"/>
            </a:xfrm>
            <a:prstGeom prst="snip2Same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25">
              <a:extLst>
                <a:ext uri="{FF2B5EF4-FFF2-40B4-BE49-F238E27FC236}">
                  <a16:creationId xmlns:a16="http://schemas.microsoft.com/office/drawing/2014/main" xmlns="" id="{699CF7F4-611E-45DE-B366-8322BBE31A8A}"/>
                </a:ext>
              </a:extLst>
            </p:cNvPr>
            <p:cNvSpPr>
              <a:spLocks/>
            </p:cNvSpPr>
            <p:nvPr/>
          </p:nvSpPr>
          <p:spPr>
            <a:xfrm>
              <a:off x="3437255" y="4305935"/>
              <a:ext cx="2817495" cy="745490"/>
            </a:xfrm>
            <a:prstGeom prst="snip2Same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텍스트 상자 26">
              <a:extLst>
                <a:ext uri="{FF2B5EF4-FFF2-40B4-BE49-F238E27FC236}">
                  <a16:creationId xmlns:a16="http://schemas.microsoft.com/office/drawing/2014/main" xmlns="" id="{D1308ABA-1131-4A27-982F-1342807FE71D}"/>
                </a:ext>
              </a:extLst>
            </p:cNvPr>
            <p:cNvSpPr txBox="1">
              <a:spLocks/>
            </p:cNvSpPr>
            <p:nvPr/>
          </p:nvSpPr>
          <p:spPr>
            <a:xfrm>
              <a:off x="3569970" y="4069080"/>
              <a:ext cx="1169035" cy="254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r>
                <a:rPr lang="en-US" altLang="ko-KR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CAFE3</a:t>
              </a:r>
              <a:endPara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도형 27">
              <a:extLst>
                <a:ext uri="{FF2B5EF4-FFF2-40B4-BE49-F238E27FC236}">
                  <a16:creationId xmlns:a16="http://schemas.microsoft.com/office/drawing/2014/main" xmlns="" id="{F5396049-71B6-403C-B686-B595DF15E1D9}"/>
                </a:ext>
              </a:extLst>
            </p:cNvPr>
            <p:cNvSpPr>
              <a:spLocks/>
            </p:cNvSpPr>
            <p:nvPr/>
          </p:nvSpPr>
          <p:spPr>
            <a:xfrm rot="10800000">
              <a:off x="3436620" y="5115560"/>
              <a:ext cx="2817495" cy="262890"/>
            </a:xfrm>
            <a:prstGeom prst="snip2Same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도형 28">
              <a:extLst>
                <a:ext uri="{FF2B5EF4-FFF2-40B4-BE49-F238E27FC236}">
                  <a16:creationId xmlns:a16="http://schemas.microsoft.com/office/drawing/2014/main" xmlns="" id="{D906D496-739E-4592-8C48-0A8468A3DEDD}"/>
                </a:ext>
              </a:extLst>
            </p:cNvPr>
            <p:cNvSpPr>
              <a:spLocks/>
            </p:cNvSpPr>
            <p:nvPr/>
          </p:nvSpPr>
          <p:spPr>
            <a:xfrm>
              <a:off x="3436620" y="5377815"/>
              <a:ext cx="2817495" cy="745490"/>
            </a:xfrm>
            <a:prstGeom prst="snip2Same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텍스트 상자 29">
              <a:extLst>
                <a:ext uri="{FF2B5EF4-FFF2-40B4-BE49-F238E27FC236}">
                  <a16:creationId xmlns:a16="http://schemas.microsoft.com/office/drawing/2014/main" xmlns="" id="{8C8A98E2-3129-403E-9FBE-B1FD5D017D76}"/>
                </a:ext>
              </a:extLst>
            </p:cNvPr>
            <p:cNvSpPr txBox="1">
              <a:spLocks/>
            </p:cNvSpPr>
            <p:nvPr/>
          </p:nvSpPr>
          <p:spPr>
            <a:xfrm>
              <a:off x="3569335" y="5140325"/>
              <a:ext cx="1169035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CAFE4</a:t>
              </a:r>
              <a:endPara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0">
              <a:extLst>
                <a:ext uri="{FF2B5EF4-FFF2-40B4-BE49-F238E27FC236}">
                  <a16:creationId xmlns:a16="http://schemas.microsoft.com/office/drawing/2014/main" xmlns="" id="{B885B7AD-12AE-4515-972F-7C7B43CBB0B8}"/>
                </a:ext>
              </a:extLst>
            </p:cNvPr>
            <p:cNvSpPr>
              <a:spLocks/>
            </p:cNvSpPr>
            <p:nvPr/>
          </p:nvSpPr>
          <p:spPr>
            <a:xfrm rot="10800000">
              <a:off x="235585" y="5115560"/>
              <a:ext cx="2817495" cy="262890"/>
            </a:xfrm>
            <a:prstGeom prst="snip2Same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도형 31">
              <a:extLst>
                <a:ext uri="{FF2B5EF4-FFF2-40B4-BE49-F238E27FC236}">
                  <a16:creationId xmlns:a16="http://schemas.microsoft.com/office/drawing/2014/main" xmlns="" id="{45210B41-B7B2-48C5-A7B0-34E0C46DA6B2}"/>
                </a:ext>
              </a:extLst>
            </p:cNvPr>
            <p:cNvSpPr>
              <a:spLocks/>
            </p:cNvSpPr>
            <p:nvPr/>
          </p:nvSpPr>
          <p:spPr>
            <a:xfrm>
              <a:off x="235585" y="5377815"/>
              <a:ext cx="2817495" cy="745490"/>
            </a:xfrm>
            <a:prstGeom prst="snip2Same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32">
              <a:extLst>
                <a:ext uri="{FF2B5EF4-FFF2-40B4-BE49-F238E27FC236}">
                  <a16:creationId xmlns:a16="http://schemas.microsoft.com/office/drawing/2014/main" xmlns="" id="{1033E451-C186-49FF-B818-32A197CBE3DD}"/>
                </a:ext>
              </a:extLst>
            </p:cNvPr>
            <p:cNvSpPr txBox="1">
              <a:spLocks/>
            </p:cNvSpPr>
            <p:nvPr/>
          </p:nvSpPr>
          <p:spPr>
            <a:xfrm>
              <a:off x="368300" y="5140325"/>
              <a:ext cx="1169035" cy="254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r>
                <a:rPr lang="en-US" altLang="ko-KR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CAFE2</a:t>
              </a:r>
              <a:endPara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텍스트 상자 33">
              <a:extLst>
                <a:ext uri="{FF2B5EF4-FFF2-40B4-BE49-F238E27FC236}">
                  <a16:creationId xmlns:a16="http://schemas.microsoft.com/office/drawing/2014/main" xmlns="" id="{EA4B8F44-4B16-4D42-BD5E-C6A33440E6B8}"/>
                </a:ext>
              </a:extLst>
            </p:cNvPr>
            <p:cNvSpPr txBox="1">
              <a:spLocks/>
            </p:cNvSpPr>
            <p:nvPr/>
          </p:nvSpPr>
          <p:spPr>
            <a:xfrm>
              <a:off x="5034915" y="4069080"/>
              <a:ext cx="1169035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1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&gt;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상세 보기</a:t>
              </a:r>
            </a:p>
          </p:txBody>
        </p:sp>
        <p:sp>
          <p:nvSpPr>
            <p:cNvPr id="44" name="텍스트 상자 36">
              <a:extLst>
                <a:ext uri="{FF2B5EF4-FFF2-40B4-BE49-F238E27FC236}">
                  <a16:creationId xmlns:a16="http://schemas.microsoft.com/office/drawing/2014/main" xmlns="" id="{C45C7DE6-6BC0-4176-8A19-6011856FFEAC}"/>
                </a:ext>
              </a:extLst>
            </p:cNvPr>
            <p:cNvSpPr txBox="1">
              <a:spLocks/>
            </p:cNvSpPr>
            <p:nvPr/>
          </p:nvSpPr>
          <p:spPr>
            <a:xfrm>
              <a:off x="374650" y="5446395"/>
              <a:ext cx="2289175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171450" indent="-17145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예약 </a:t>
              </a:r>
              <a:r>
                <a:rPr lang="ko-KR" altLang="en-US" sz="11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요청건이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없습니다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.</a:t>
              </a:r>
              <a:endPara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33">
              <a:extLst>
                <a:ext uri="{FF2B5EF4-FFF2-40B4-BE49-F238E27FC236}">
                  <a16:creationId xmlns:a16="http://schemas.microsoft.com/office/drawing/2014/main" xmlns="" id="{87F20C4F-F8B5-4204-836D-656B8377FA33}"/>
                </a:ext>
              </a:extLst>
            </p:cNvPr>
            <p:cNvSpPr txBox="1">
              <a:spLocks/>
            </p:cNvSpPr>
            <p:nvPr/>
          </p:nvSpPr>
          <p:spPr>
            <a:xfrm>
              <a:off x="1244600" y="5131435"/>
              <a:ext cx="1804670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1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&gt;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상세 보기</a:t>
              </a:r>
            </a:p>
          </p:txBody>
        </p:sp>
        <p:sp>
          <p:nvSpPr>
            <p:cNvPr id="46" name="텍스트 상자 33">
              <a:extLst>
                <a:ext uri="{FF2B5EF4-FFF2-40B4-BE49-F238E27FC236}">
                  <a16:creationId xmlns:a16="http://schemas.microsoft.com/office/drawing/2014/main" xmlns="" id="{F9117448-87F7-440A-BA35-82C54ABC664D}"/>
                </a:ext>
              </a:extLst>
            </p:cNvPr>
            <p:cNvSpPr txBox="1">
              <a:spLocks/>
            </p:cNvSpPr>
            <p:nvPr/>
          </p:nvSpPr>
          <p:spPr>
            <a:xfrm>
              <a:off x="1189990" y="4069080"/>
              <a:ext cx="1913255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1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&gt;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상세 보기</a:t>
              </a:r>
            </a:p>
          </p:txBody>
        </p:sp>
      </p:grpSp>
      <p:sp>
        <p:nvSpPr>
          <p:cNvPr id="47" name="텍스트 상자 36">
            <a:extLst>
              <a:ext uri="{FF2B5EF4-FFF2-40B4-BE49-F238E27FC236}">
                <a16:creationId xmlns:a16="http://schemas.microsoft.com/office/drawing/2014/main" xmlns="" id="{DDF4BC45-BE90-418B-A90C-2FA2F727CD6F}"/>
              </a:ext>
            </a:extLst>
          </p:cNvPr>
          <p:cNvSpPr txBox="1">
            <a:spLocks/>
          </p:cNvSpPr>
          <p:nvPr/>
        </p:nvSpPr>
        <p:spPr>
          <a:xfrm>
            <a:off x="3453130" y="4413885"/>
            <a:ext cx="2289175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예약 요청 건이 없습니다</a:t>
            </a:r>
            <a:r>
              <a:rPr lang="en-US" altLang="ko-KR" sz="11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19">
            <a:extLst>
              <a:ext uri="{FF2B5EF4-FFF2-40B4-BE49-F238E27FC236}">
                <a16:creationId xmlns:a16="http://schemas.microsoft.com/office/drawing/2014/main" xmlns="" id="{3A45D3E0-7514-45C7-A2BB-2E41F84E04D6}"/>
              </a:ext>
            </a:extLst>
          </p:cNvPr>
          <p:cNvSpPr txBox="1">
            <a:spLocks/>
          </p:cNvSpPr>
          <p:nvPr/>
        </p:nvSpPr>
        <p:spPr>
          <a:xfrm>
            <a:off x="2112010" y="4777105"/>
            <a:ext cx="970915" cy="25527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1400" dirty="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텍스트 상자 19">
            <a:extLst>
              <a:ext uri="{FF2B5EF4-FFF2-40B4-BE49-F238E27FC236}">
                <a16:creationId xmlns:a16="http://schemas.microsoft.com/office/drawing/2014/main" xmlns="" id="{2E5C9F69-707C-4054-B43A-C58CE1FBC9DE}"/>
              </a:ext>
            </a:extLst>
          </p:cNvPr>
          <p:cNvSpPr txBox="1">
            <a:spLocks/>
          </p:cNvSpPr>
          <p:nvPr/>
        </p:nvSpPr>
        <p:spPr>
          <a:xfrm>
            <a:off x="2078355" y="5852160"/>
            <a:ext cx="970915" cy="25527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1400" dirty="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텍스트 상자 19">
            <a:extLst>
              <a:ext uri="{FF2B5EF4-FFF2-40B4-BE49-F238E27FC236}">
                <a16:creationId xmlns:a16="http://schemas.microsoft.com/office/drawing/2014/main" xmlns="" id="{C5EC0225-1B44-4CBF-8997-2C3DFCF358D0}"/>
              </a:ext>
            </a:extLst>
          </p:cNvPr>
          <p:cNvSpPr txBox="1">
            <a:spLocks/>
          </p:cNvSpPr>
          <p:nvPr/>
        </p:nvSpPr>
        <p:spPr>
          <a:xfrm>
            <a:off x="5289550" y="4797425"/>
            <a:ext cx="970915" cy="25527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1400" dirty="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67026F97-4279-4877-8DDA-6FB97FCC9889}"/>
              </a:ext>
            </a:extLst>
          </p:cNvPr>
          <p:cNvGrpSpPr/>
          <p:nvPr/>
        </p:nvGrpSpPr>
        <p:grpSpPr>
          <a:xfrm>
            <a:off x="4677410" y="5588000"/>
            <a:ext cx="331470" cy="300990"/>
            <a:chOff x="4677410" y="5588000"/>
            <a:chExt cx="331470" cy="30099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08B4FEB7-6702-4BBD-98FC-DA0983165837}"/>
                </a:ext>
              </a:extLst>
            </p:cNvPr>
            <p:cNvSpPr/>
            <p:nvPr/>
          </p:nvSpPr>
          <p:spPr>
            <a:xfrm>
              <a:off x="4677410" y="5706745"/>
              <a:ext cx="331470" cy="6413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DD3B5544-6C2B-40F9-8722-42B03B8FB032}"/>
                </a:ext>
              </a:extLst>
            </p:cNvPr>
            <p:cNvSpPr/>
            <p:nvPr/>
          </p:nvSpPr>
          <p:spPr>
            <a:xfrm rot="5400000">
              <a:off x="4692650" y="5702935"/>
              <a:ext cx="300990" cy="711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Rectangle 180">
            <a:extLst>
              <a:ext uri="{FF2B5EF4-FFF2-40B4-BE49-F238E27FC236}">
                <a16:creationId xmlns:a16="http://schemas.microsoft.com/office/drawing/2014/main" xmlns="" id="{A5BACEFB-B261-45A7-A27D-8A233042E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830" y="2164715"/>
            <a:ext cx="5151755" cy="90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sum(total)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get_pass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to_char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in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get_pass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to_char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like '20190715%'); -</a:t>
            </a:r>
            <a:r>
              <a:rPr lang="ko-KR" altLang="en-US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일매출</a:t>
            </a:r>
            <a:r>
              <a:rPr lang="ko-KR" altLang="en-US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Rectangle 180">
            <a:extLst>
              <a:ext uri="{FF2B5EF4-FFF2-40B4-BE49-F238E27FC236}">
                <a16:creationId xmlns:a16="http://schemas.microsoft.com/office/drawing/2014/main" xmlns="" id="{22ACE3E3-1B82-4DEC-B09A-536F0E885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720" y="191389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카페 매출 현황</a:t>
            </a:r>
          </a:p>
        </p:txBody>
      </p:sp>
      <p:sp>
        <p:nvSpPr>
          <p:cNvPr id="59" name="Rectangle 180">
            <a:extLst>
              <a:ext uri="{FF2B5EF4-FFF2-40B4-BE49-F238E27FC236}">
                <a16:creationId xmlns:a16="http://schemas.microsoft.com/office/drawing/2014/main" xmlns="" id="{19C70AFB-7F19-4EEB-B165-7BC663839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730" y="3610610"/>
            <a:ext cx="5062855" cy="64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c.cafe_name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p.provider_no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from cafe c, provider 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c.provider_no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en-US" altLang="ko-KR" sz="12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p.provider_no</a:t>
            </a:r>
            <a:r>
              <a:rPr lang="en-US" altLang="ko-KR" sz="1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and provider=1;</a:t>
            </a:r>
          </a:p>
        </p:txBody>
      </p:sp>
      <p:sp>
        <p:nvSpPr>
          <p:cNvPr id="60" name="Rectangle 180">
            <a:extLst>
              <a:ext uri="{FF2B5EF4-FFF2-40B4-BE49-F238E27FC236}">
                <a16:creationId xmlns:a16="http://schemas.microsoft.com/office/drawing/2014/main" xmlns="" id="{CBA4EF53-4866-466F-92F5-3ABBE837C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620" y="3360420"/>
            <a:ext cx="3997325" cy="3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목록</a:t>
            </a:r>
          </a:p>
        </p:txBody>
      </p:sp>
    </p:spTree>
    <p:extLst>
      <p:ext uri="{BB962C8B-B14F-4D97-AF65-F5344CB8AC3E}">
        <p14:creationId xmlns:p14="http://schemas.microsoft.com/office/powerpoint/2010/main" val="26867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58BE126-4715-4CAB-ACFC-63FD8F980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5" y="6494145"/>
            <a:ext cx="635000" cy="2876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19558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명세서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SNS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="" xmlns:a16="http://schemas.microsoft.com/office/drawing/2014/main" id="{02AB7A81-6A5C-4C01-9076-5D0898439105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21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 descr="C:/Users/BITSC-28/AppData/Roaming/PolarisOffice/ETemp/9992_6734448/image1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03960" y="499110"/>
            <a:ext cx="3573145" cy="5996305"/>
          </a:xfrm>
          <a:prstGeom prst="rect"/>
          <a:noFill/>
        </p:spPr>
      </p:pic>
      <p:sp>
        <p:nvSpPr>
          <p:cNvPr id="12" name="직사각형 11"/>
          <p:cNvSpPr/>
          <p:nvPr/>
        </p:nvSpPr>
        <p:spPr>
          <a:xfrm>
            <a:off x="5502910" y="2636520"/>
            <a:ext cx="6299835" cy="1569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insert into SNS values (1, '자바 </a:t>
            </a:r>
            <a:r>
              <a:rPr lang="ko-KR" altLang="en-US" sz="1600" dirty="0" err="1">
                <a:latin typeface="나눔바른고딕" panose="020B0600000101010101" charset="-127"/>
                <a:ea typeface="나눔바른고딕" panose="020B0600000101010101" charset="-127"/>
              </a:rPr>
              <a:t>스터디</a:t>
            </a:r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 중이에요.', 50</a:t>
            </a:r>
            <a:r>
              <a:rPr lang="ko-KR" altLang="en-US" sz="1600" dirty="0" smtClean="0">
                <a:latin typeface="나눔바른고딕" panose="020B0600000101010101" charset="-127"/>
                <a:ea typeface="나눔바른고딕" panose="020B0600000101010101" charset="-127"/>
              </a:rPr>
              <a:t>,</a:t>
            </a:r>
            <a:endParaRPr lang="en-US" altLang="ko-KR" sz="1600" dirty="0" smtClean="0"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600" dirty="0" smtClean="0">
                <a:latin typeface="나눔바른고딕" panose="020B0600000101010101" charset="-127"/>
                <a:ea typeface="나눔바른고딕" panose="020B0600000101010101" charset="-127"/>
              </a:rPr>
              <a:t>'2019-07-01</a:t>
            </a:r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',1, null)</a:t>
            </a:r>
          </a:p>
          <a:p>
            <a:endParaRPr lang="ko-KR" alt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insert into SNS_IMG values (1, 'sns_img01.png',1)</a:t>
            </a:r>
          </a:p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insert into SNS_IMG values (2, 'sns_img02.png',1)</a:t>
            </a:r>
          </a:p>
          <a:p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insert into SNS_IMG values (3, 'sns_img03.png',1)</a:t>
            </a:r>
          </a:p>
        </p:txBody>
      </p:sp>
      <p:sp>
        <p:nvSpPr>
          <p:cNvPr id="13" name="Rectangle 180">
            <a:extLst>
              <a:ext uri="{FF2B5EF4-FFF2-40B4-BE49-F238E27FC236}">
                <a16:creationId xmlns:a16="http://schemas.microsoft.com/office/drawing/2014/main" xmlns="" id="{64B32129-DA25-45A4-82ED-39A9F7C08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2910" y="2216150"/>
            <a:ext cx="3997325" cy="40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1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324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등록</a:t>
            </a:r>
            <a:endParaRPr lang="ko-KR" altLang="en-US" sz="1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3243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55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81DC034B-5F7B-48F0-9E55-5EA70F9B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39245"/>
          <a:stretch/>
        </p:blipFill>
        <p:spPr>
          <a:xfrm>
            <a:off x="6113780" y="1568450"/>
            <a:ext cx="2346960" cy="43040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8C002A9-227F-4241-8035-54B05817E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56391" b="6446"/>
          <a:stretch/>
        </p:blipFill>
        <p:spPr>
          <a:xfrm>
            <a:off x="3734435" y="704850"/>
            <a:ext cx="2346960" cy="430403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B8D27C1A-4136-4FF2-B3A4-36DC6B55D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r="28890"/>
          <a:stretch/>
        </p:blipFill>
        <p:spPr>
          <a:xfrm>
            <a:off x="8491220" y="704850"/>
            <a:ext cx="2346960" cy="43040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2136870-A2E1-43A9-A0D4-C4EEC48248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44209"/>
          <a:stretch/>
        </p:blipFill>
        <p:spPr>
          <a:xfrm>
            <a:off x="1355090" y="1568450"/>
            <a:ext cx="2346960" cy="430403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1C465EF6-ADDD-48F1-962D-63AA4DB94FA2}"/>
              </a:ext>
            </a:extLst>
          </p:cNvPr>
          <p:cNvSpPr/>
          <p:nvPr/>
        </p:nvSpPr>
        <p:spPr>
          <a:xfrm>
            <a:off x="6113780" y="15684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A054B61D-CBBF-438D-8369-8B9997FE52FB}"/>
              </a:ext>
            </a:extLst>
          </p:cNvPr>
          <p:cNvCxnSpPr>
            <a:cxnSpLocks/>
          </p:cNvCxnSpPr>
          <p:nvPr/>
        </p:nvCxnSpPr>
        <p:spPr>
          <a:xfrm>
            <a:off x="6113780" y="1564640"/>
            <a:ext cx="234696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7E5B262-56F9-447D-82F6-6D7FE71DF99B}"/>
              </a:ext>
            </a:extLst>
          </p:cNvPr>
          <p:cNvSpPr/>
          <p:nvPr/>
        </p:nvSpPr>
        <p:spPr>
          <a:xfrm>
            <a:off x="8488045" y="7048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DDCFD4DF-EC3D-484B-BBD1-16F095DF6FAD}"/>
              </a:ext>
            </a:extLst>
          </p:cNvPr>
          <p:cNvSpPr/>
          <p:nvPr/>
        </p:nvSpPr>
        <p:spPr>
          <a:xfrm>
            <a:off x="1355090" y="15684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995DB20-E783-4889-915C-9E4A37D78E7A}"/>
              </a:ext>
            </a:extLst>
          </p:cNvPr>
          <p:cNvSpPr/>
          <p:nvPr/>
        </p:nvSpPr>
        <p:spPr>
          <a:xfrm>
            <a:off x="3736975" y="7048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1E22E4A0-C2AD-46D3-9D00-486E012BA7E5}"/>
              </a:ext>
            </a:extLst>
          </p:cNvPr>
          <p:cNvSpPr/>
          <p:nvPr/>
        </p:nvSpPr>
        <p:spPr>
          <a:xfrm>
            <a:off x="6111240" y="1574800"/>
            <a:ext cx="2346960" cy="43053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  <a:lumMod val="100000"/>
                </a:schemeClr>
              </a:gs>
              <a:gs pos="50000">
                <a:srgbClr val="FFBDC1">
                  <a:alpha val="40000"/>
                </a:srgbClr>
              </a:gs>
              <a:gs pos="0">
                <a:srgbClr val="DE4C4B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r>
              <a:rPr lang="ko-KR" altLang="en-US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프로파일러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182563" defTabSz="3338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endParaRPr lang="en-US" altLang="ko-KR" sz="12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182563" defTabSz="3338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endParaRPr lang="en-US" altLang="ko-KR" sz="12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75387A21-5AD8-48B0-B10C-5B9852D45E8A}"/>
              </a:ext>
            </a:extLst>
          </p:cNvPr>
          <p:cNvCxnSpPr>
            <a:cxnSpLocks/>
          </p:cNvCxnSpPr>
          <p:nvPr/>
        </p:nvCxnSpPr>
        <p:spPr>
          <a:xfrm>
            <a:off x="1343025" y="6493510"/>
            <a:ext cx="94983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슬라이드 번호 개체 틀 16">
            <a:extLst>
              <a:ext uri="{FF2B5EF4-FFF2-40B4-BE49-F238E27FC236}">
                <a16:creationId xmlns="" xmlns:a16="http://schemas.microsoft.com/office/drawing/2014/main" id="{A6B287BD-3FDD-4626-B90E-AEF69D78122F}"/>
              </a:ext>
            </a:extLst>
          </p:cNvPr>
          <p:cNvSpPr txBox="1">
            <a:spLocks/>
          </p:cNvSpPr>
          <p:nvPr/>
        </p:nvSpPr>
        <p:spPr>
          <a:xfrm>
            <a:off x="10494645" y="658495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22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Rectangle 180">
            <a:extLst>
              <a:ext uri="{FF2B5EF4-FFF2-40B4-BE49-F238E27FC236}">
                <a16:creationId xmlns="" xmlns:a16="http://schemas.microsoft.com/office/drawing/2014/main" id="{B1F33DC1-E9A8-4A84-98F3-60AA9BB55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075" y="6574155"/>
            <a:ext cx="1343025" cy="19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lnSpc>
                <a:spcPct val="120000"/>
              </a:lnSpc>
            </a:pP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2019  1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프로젝트 기획안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="" xmlns:a16="http://schemas.microsoft.com/office/drawing/2014/main" id="{D378E641-40B9-451E-A7EE-A82BAB90B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560" y="6583045"/>
            <a:ext cx="890905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598A3F6-5626-4B59-89DC-BF56DCF744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90" y="6546215"/>
            <a:ext cx="555625" cy="2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0828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프로파일러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23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A8E16A9-1B54-406F-BD59-066205118A26}"/>
              </a:ext>
            </a:extLst>
          </p:cNvPr>
          <p:cNvSpPr/>
          <p:nvPr/>
        </p:nvSpPr>
        <p:spPr>
          <a:xfrm>
            <a:off x="3144520" y="1556385"/>
            <a:ext cx="2734945" cy="1241425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07010" y="1556385"/>
            <a:ext cx="2735580" cy="1242060"/>
          </a:xfrm>
          <a:prstGeom prst="rect"/>
          <a:solidFill>
            <a:srgbClr val="F8F8F8"/>
          </a:solidFill>
          <a:ln w="3175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6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EA1D813-2770-47B5-9AD8-83D725E68493}"/>
              </a:ext>
            </a:extLst>
          </p:cNvPr>
          <p:cNvSpPr/>
          <p:nvPr/>
        </p:nvSpPr>
        <p:spPr>
          <a:xfrm>
            <a:off x="6149340" y="1551305"/>
            <a:ext cx="2734945" cy="1241425"/>
          </a:xfrm>
          <a:prstGeom prst="rect">
            <a:avLst/>
          </a:prstGeom>
          <a:solidFill>
            <a:srgbClr val="F8F8F8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13" name="Picture 6" descr="C:/Users/BITSC-28/AppData/Roaming/PolarisOffice/ETemp/9992_6734448/image20.png"/>
          <p:cNvPicPr preferRelativeResize="0"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0">
            <a:off x="7320915" y="1752600"/>
            <a:ext cx="397510" cy="397510"/>
          </a:xfrm>
          <a:prstGeom prst="rect"/>
          <a:noFill/>
        </p:spPr>
      </p:pic>
      <p:pic>
        <p:nvPicPr>
          <p:cNvPr id="14" name="Picture 9" descr="C:/Users/BITSC-28/AppData/Roaming/PolarisOffice/ETemp/9992_6734448/image21.png"/>
          <p:cNvPicPr preferRelativeResize="0"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0">
            <a:off x="1368425" y="1758315"/>
            <a:ext cx="397510" cy="397510"/>
          </a:xfrm>
          <a:prstGeom prst="rect"/>
          <a:noFill/>
        </p:spPr>
      </p:pic>
      <p:pic>
        <p:nvPicPr>
          <p:cNvPr id="15" name="Picture 10" descr="C:/Users/BITSC-28/AppData/Roaming/PolarisOffice/ETemp/9992_6734448/image22.png"/>
          <p:cNvPicPr preferRelativeResize="0"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0">
            <a:off x="4312285" y="1758315"/>
            <a:ext cx="397510" cy="397510"/>
          </a:xfrm>
          <a:prstGeom prst="rect"/>
          <a:noFill/>
        </p:spPr>
      </p:pic>
      <p:sp>
        <p:nvSpPr>
          <p:cNvPr id="16" name="Rectangle 180"/>
          <p:cNvSpPr>
            <a:spLocks/>
          </p:cNvSpPr>
          <p:nvPr/>
        </p:nvSpPr>
        <p:spPr bwMode="auto">
          <a:xfrm rot="0">
            <a:off x="419100" y="2303780"/>
            <a:ext cx="2310765" cy="3505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algn="ctr" defTabSz="91440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DE4C4B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" charset="0"/>
                <a:ea typeface="나눔바른고딕" charset="0"/>
              </a:rPr>
              <a:t>표기법</a:t>
            </a:r>
            <a:endParaRPr lang="ko-KR" altLang="en-US" sz="1400" b="1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rgbClr val="DE4C4B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" name="Rectangle 180"/>
          <p:cNvSpPr>
            <a:spLocks/>
          </p:cNvSpPr>
          <p:nvPr/>
        </p:nvSpPr>
        <p:spPr bwMode="auto">
          <a:xfrm rot="0">
            <a:off x="3367405" y="2305685"/>
            <a:ext cx="2310765" cy="3505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algn="ctr" defTabSz="91440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DE4C4B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" charset="0"/>
                <a:ea typeface="나눔바른고딕" charset="0"/>
              </a:rPr>
              <a:t>변수</a:t>
            </a:r>
            <a:endParaRPr lang="ko-KR" altLang="en-US" sz="1400" b="1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rgbClr val="DE4C4B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8" name="Rectangle 180"/>
          <p:cNvSpPr>
            <a:spLocks/>
          </p:cNvSpPr>
          <p:nvPr/>
        </p:nvSpPr>
        <p:spPr bwMode="auto">
          <a:xfrm rot="0">
            <a:off x="6372225" y="2300605"/>
            <a:ext cx="2310765" cy="3505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algn="ctr" defTabSz="91440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DE4C4B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" charset="0"/>
                <a:ea typeface="나눔바른고딕" charset="0"/>
              </a:rPr>
              <a:t>메서드</a:t>
            </a:r>
            <a:endParaRPr lang="ko-KR" altLang="en-US" sz="1400" b="1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rgbClr val="DE4C4B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8E49E300-2EBC-4C09-966D-39D4BBB81AB3}"/>
              </a:ext>
            </a:extLst>
          </p:cNvPr>
          <p:cNvCxnSpPr>
            <a:cxnSpLocks/>
          </p:cNvCxnSpPr>
          <p:nvPr/>
        </p:nvCxnSpPr>
        <p:spPr>
          <a:xfrm>
            <a:off x="196850" y="5654675"/>
            <a:ext cx="2736215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07FDD7D-17A8-442D-A819-E613DAD5D3F0}"/>
              </a:ext>
            </a:extLst>
          </p:cNvPr>
          <p:cNvCxnSpPr>
            <a:cxnSpLocks/>
          </p:cNvCxnSpPr>
          <p:nvPr/>
        </p:nvCxnSpPr>
        <p:spPr>
          <a:xfrm>
            <a:off x="3137535" y="5640070"/>
            <a:ext cx="2736215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46B762D-9A62-4F53-A3B4-9232CA559D11}"/>
              </a:ext>
            </a:extLst>
          </p:cNvPr>
          <p:cNvCxnSpPr>
            <a:cxnSpLocks/>
          </p:cNvCxnSpPr>
          <p:nvPr/>
        </p:nvCxnSpPr>
        <p:spPr>
          <a:xfrm>
            <a:off x="6146165" y="5624830"/>
            <a:ext cx="2736215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180">
            <a:extLst>
              <a:ext uri="{FF2B5EF4-FFF2-40B4-BE49-F238E27FC236}">
                <a16:creationId xmlns="" xmlns:a16="http://schemas.microsoft.com/office/drawing/2014/main" id="{96F03E47-1B7C-4E03-AF6C-25178F0CC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3012440"/>
            <a:ext cx="2734945" cy="264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스네이크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케이스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(Snake Case) </a:t>
            </a: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각 단어의 사이에 </a:t>
            </a:r>
            <a:r>
              <a:rPr lang="ko-KR" altLang="en-US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언더바를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삽입</a:t>
            </a:r>
          </a:p>
          <a:p>
            <a:pPr eaLnBrk="1" latinLnBrk="0" hangingPunct="1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tf_name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cb_name</a:t>
            </a: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메소드명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카멜 케이스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(Camel Case)</a:t>
            </a: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처음에 오는 문자는 소문자로 표기하고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    </a:t>
            </a: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단어의 </a:t>
            </a:r>
            <a:r>
              <a:rPr lang="ko-KR" altLang="en-US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첫글자는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대문자로 표기</a:t>
            </a:r>
          </a:p>
          <a:p>
            <a:pPr eaLnBrk="1" latinLnBrk="0" hangingPunct="1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deleteNumber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insertNumber</a:t>
            </a: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클래스명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파스칼 케이스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(Pascal Case)</a:t>
            </a: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쌍봉낙타 표기법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단어의 </a:t>
            </a:r>
            <a:r>
              <a:rPr lang="ko-KR" altLang="en-US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첫글자를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대문자로 표기</a:t>
            </a:r>
          </a:p>
          <a:p>
            <a:pPr eaLnBrk="1" latinLnBrk="0" hangingPunct="1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DeleteNumber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InsertNumber</a:t>
            </a: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Rectangle 180">
            <a:extLst>
              <a:ext uri="{FF2B5EF4-FFF2-40B4-BE49-F238E27FC236}">
                <a16:creationId xmlns="" xmlns:a16="http://schemas.microsoft.com/office/drawing/2014/main" id="{4101770D-419F-46E1-A8AC-A9451D0B5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520" y="3012440"/>
            <a:ext cx="2728595" cy="245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객체명은  </a:t>
            </a:r>
            <a:r>
              <a:rPr lang="en-US" altLang="ko-KR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통일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‘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_no’ 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부분을 ‘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 사용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테이블 별로 작성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변수명은 매개변수명과 동일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avg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en-US" altLang="ko-KR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boolean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  <a:p>
            <a:pPr eaLnBrk="1" latinLnBrk="0" hangingPunct="1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</a:t>
            </a:r>
            <a:r>
              <a:rPr lang="ko-KR" altLang="en-US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상황에적합한변수명</a:t>
            </a:r>
            <a:endParaRPr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isCorrextPwd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isUsableId</a:t>
            </a: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latinLnBrk="0" hangingPunct="1">
              <a:lnSpc>
                <a:spcPct val="150000"/>
              </a:lnSpc>
            </a:pP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Rectangle 180">
            <a:extLst>
              <a:ext uri="{FF2B5EF4-FFF2-40B4-BE49-F238E27FC236}">
                <a16:creationId xmlns="" xmlns:a16="http://schemas.microsoft.com/office/drawing/2014/main" id="{3F17A206-33BA-46FD-960F-CB1A0C22E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785" y="3006725"/>
            <a:ext cx="2725420" cy="201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insert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테이블명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update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테이블명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delete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테이블명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sort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테이블명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list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테이블명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하위테이블에서 사용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search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테이블명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detail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테이블명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단일항목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get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테이블명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01AA1BD-628F-4253-A67F-0F563613DBB6}"/>
              </a:ext>
            </a:extLst>
          </p:cNvPr>
          <p:cNvSpPr/>
          <p:nvPr/>
        </p:nvSpPr>
        <p:spPr>
          <a:xfrm>
            <a:off x="9151620" y="1551305"/>
            <a:ext cx="2734945" cy="1241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27" name="Picture 9" descr="C:/Users/BITSC-28/AppData/Roaming/PolarisOffice/ETemp/9992_6734448/image21.png"/>
          <p:cNvPicPr preferRelativeResize="0"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0">
            <a:off x="10323195" y="1752600"/>
            <a:ext cx="397510" cy="397510"/>
          </a:xfrm>
          <a:prstGeom prst="rect"/>
          <a:noFill/>
        </p:spPr>
      </p:pic>
      <p:sp>
        <p:nvSpPr>
          <p:cNvPr id="28" name="Rectangle 180"/>
          <p:cNvSpPr>
            <a:spLocks/>
          </p:cNvSpPr>
          <p:nvPr/>
        </p:nvSpPr>
        <p:spPr bwMode="auto">
          <a:xfrm rot="0">
            <a:off x="9373870" y="2298700"/>
            <a:ext cx="2310765" cy="3505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algn="ctr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algn="ctr" defTabSz="91440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DE4C4B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" charset="0"/>
                <a:ea typeface="나눔바른고딕" charset="0"/>
              </a:rPr>
              <a:t>Spring MVC</a:t>
            </a:r>
            <a:endParaRPr lang="ko-KR" altLang="en-US" sz="1400" b="1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rgbClr val="DE4C4B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8E49E300-2EBC-4C09-966D-39D4BBB81AB3}"/>
              </a:ext>
            </a:extLst>
          </p:cNvPr>
          <p:cNvCxnSpPr>
            <a:cxnSpLocks/>
          </p:cNvCxnSpPr>
          <p:nvPr/>
        </p:nvCxnSpPr>
        <p:spPr>
          <a:xfrm>
            <a:off x="9151620" y="5648960"/>
            <a:ext cx="2736215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180">
            <a:extLst>
              <a:ext uri="{FF2B5EF4-FFF2-40B4-BE49-F238E27FC236}">
                <a16:creationId xmlns="" xmlns:a16="http://schemas.microsoft.com/office/drawing/2014/main" id="{96F03E47-1B7C-4E03-AF6C-25178F0CC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1620" y="3006725"/>
            <a:ext cx="2734945" cy="223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en-US" altLang="ko-KR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Config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파일명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SpringSqlConfig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en-US" altLang="ko-KR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typeAliases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대문자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 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없이 작성    </a:t>
            </a:r>
            <a:endParaRPr lang="en-US" altLang="ko-KR" sz="10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 ex)</a:t>
            </a:r>
            <a:r>
              <a:rPr lang="en-US" altLang="ko-KR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studervo</a:t>
            </a: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Mapper</a:t>
            </a: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작성되었던 </a:t>
            </a:r>
            <a:r>
              <a:rPr lang="ko-KR" altLang="en-US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명명규칙과 동일하게 선정     </a:t>
            </a: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resultType</a:t>
            </a: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alias</a:t>
            </a:r>
            <a:r>
              <a:rPr lang="ko-KR" altLang="en-US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명과 동일</a:t>
            </a:r>
            <a:endParaRPr lang="en-US" altLang="ko-KR" sz="1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9303" indent="-139303" eaLnBrk="1" hangingPunct="1">
              <a:lnSpc>
                <a:spcPct val="150000"/>
              </a:lnSpc>
              <a:buClr>
                <a:srgbClr val="DE4C4B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web.xml</a:t>
            </a:r>
          </a:p>
          <a:p>
            <a:pPr eaLnBrk="1" hangingPunct="1">
              <a:lnSpc>
                <a:spcPct val="150000"/>
              </a:lnSpc>
              <a:buClr>
                <a:srgbClr val="DE4C4B"/>
              </a:buClr>
            </a:pP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sevlet</a:t>
            </a:r>
            <a:r>
              <a:rPr lang="en-US" altLang="ko-KR" sz="10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-name : pick</a:t>
            </a:r>
            <a:endParaRPr lang="en-US" altLang="ko-KR" sz="105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83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81DC034B-5F7B-48F0-9E55-5EA70F9B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39245"/>
          <a:stretch/>
        </p:blipFill>
        <p:spPr>
          <a:xfrm>
            <a:off x="6113780" y="1568450"/>
            <a:ext cx="2346960" cy="43040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8C002A9-227F-4241-8035-54B05817E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56391" b="6446"/>
          <a:stretch/>
        </p:blipFill>
        <p:spPr>
          <a:xfrm>
            <a:off x="3734435" y="704850"/>
            <a:ext cx="2346960" cy="430403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B8D27C1A-4136-4FF2-B3A4-36DC6B55D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r="28890"/>
          <a:stretch/>
        </p:blipFill>
        <p:spPr>
          <a:xfrm>
            <a:off x="8489950" y="704850"/>
            <a:ext cx="2346960" cy="43040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2136870-A2E1-43A9-A0D4-C4EEC48248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44209"/>
          <a:stretch/>
        </p:blipFill>
        <p:spPr>
          <a:xfrm>
            <a:off x="1355090" y="1568450"/>
            <a:ext cx="2346960" cy="430403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E66BCA8-8326-4520-904A-B6431A3ED934}"/>
              </a:ext>
            </a:extLst>
          </p:cNvPr>
          <p:cNvSpPr/>
          <p:nvPr/>
        </p:nvSpPr>
        <p:spPr>
          <a:xfrm>
            <a:off x="8489950" y="7048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C272995B-2268-4C23-B41D-4DF87289FB0F}"/>
              </a:ext>
            </a:extLst>
          </p:cNvPr>
          <p:cNvCxnSpPr>
            <a:cxnSpLocks/>
          </p:cNvCxnSpPr>
          <p:nvPr/>
        </p:nvCxnSpPr>
        <p:spPr>
          <a:xfrm>
            <a:off x="8486775" y="657225"/>
            <a:ext cx="234696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37B500D-632C-4B6A-A976-FD8A058B8743}"/>
              </a:ext>
            </a:extLst>
          </p:cNvPr>
          <p:cNvSpPr/>
          <p:nvPr/>
        </p:nvSpPr>
        <p:spPr>
          <a:xfrm>
            <a:off x="1355090" y="15684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9F983972-94C0-416A-B725-8D43B286E502}"/>
              </a:ext>
            </a:extLst>
          </p:cNvPr>
          <p:cNvSpPr/>
          <p:nvPr/>
        </p:nvSpPr>
        <p:spPr>
          <a:xfrm>
            <a:off x="3736975" y="7048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0E815CE-EFCF-491B-8A8F-D0B7F65B81B8}"/>
              </a:ext>
            </a:extLst>
          </p:cNvPr>
          <p:cNvSpPr/>
          <p:nvPr/>
        </p:nvSpPr>
        <p:spPr>
          <a:xfrm>
            <a:off x="6113145" y="15684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F3C7CAB-D239-44CC-96C5-7199AF2BFEFF}"/>
              </a:ext>
            </a:extLst>
          </p:cNvPr>
          <p:cNvSpPr/>
          <p:nvPr/>
        </p:nvSpPr>
        <p:spPr>
          <a:xfrm>
            <a:off x="8489950" y="702945"/>
            <a:ext cx="2346960" cy="43053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  <a:lumMod val="100000"/>
                </a:schemeClr>
              </a:gs>
              <a:gs pos="50000">
                <a:srgbClr val="FFBDC1">
                  <a:alpha val="40000"/>
                </a:srgbClr>
              </a:gs>
              <a:gs pos="0">
                <a:srgbClr val="DE4C4B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방향</a:t>
            </a:r>
          </a:p>
          <a:p>
            <a:endParaRPr lang="en-US" altLang="ko-KR" sz="28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182563" defTabSz="3338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773906" algn="l"/>
              </a:tabLst>
            </a:pPr>
            <a:endParaRPr lang="ko-KR" altLang="en-US" sz="11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22B13FF2-0EF4-4409-B524-273E3E3AFF8B}"/>
              </a:ext>
            </a:extLst>
          </p:cNvPr>
          <p:cNvCxnSpPr>
            <a:cxnSpLocks/>
          </p:cNvCxnSpPr>
          <p:nvPr/>
        </p:nvCxnSpPr>
        <p:spPr>
          <a:xfrm>
            <a:off x="1343025" y="6493510"/>
            <a:ext cx="94983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슬라이드 번호 개체 틀 16">
            <a:extLst>
              <a:ext uri="{FF2B5EF4-FFF2-40B4-BE49-F238E27FC236}">
                <a16:creationId xmlns="" xmlns:a16="http://schemas.microsoft.com/office/drawing/2014/main" id="{8C89360A-5D98-45F0-8F46-DFBE1E3E7BDC}"/>
              </a:ext>
            </a:extLst>
          </p:cNvPr>
          <p:cNvSpPr txBox="1">
            <a:spLocks/>
          </p:cNvSpPr>
          <p:nvPr/>
        </p:nvSpPr>
        <p:spPr>
          <a:xfrm>
            <a:off x="10494645" y="658495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24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Rectangle 180">
            <a:extLst>
              <a:ext uri="{FF2B5EF4-FFF2-40B4-BE49-F238E27FC236}">
                <a16:creationId xmlns="" xmlns:a16="http://schemas.microsoft.com/office/drawing/2014/main" id="{21C55A94-561E-45B5-B8AF-50B79D946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075" y="6574155"/>
            <a:ext cx="1343025" cy="19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lnSpc>
                <a:spcPct val="120000"/>
              </a:lnSpc>
            </a:pP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2019  1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프로젝트 기획안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="" xmlns:a16="http://schemas.microsoft.com/office/drawing/2014/main" id="{DA96ABD0-A641-4401-A867-BC27EE39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560" y="6583045"/>
            <a:ext cx="890905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C8F86C36-CDA2-4ACF-B070-7D35000F35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90" y="6546215"/>
            <a:ext cx="555625" cy="2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1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19799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진행방향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25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pic>
        <p:nvPicPr>
          <p:cNvPr id="26" name="Picture 2" descr="C:/Users/BITSC-28/AppData/Roaming/PolarisOffice/ETemp/9992_6734448/image2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10"/>
                </a14:imgProps>
              </a:ext>
            </a:extLst>
          </a:blip>
          <a:srcRect/>
          <a:stretch>
            <a:fillRect/>
          </a:stretch>
        </p:blipFill>
        <p:spPr bwMode="auto">
          <a:xfrm rot="0">
            <a:off x="7724140" y="1939290"/>
            <a:ext cx="3458845" cy="199898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7" name="그림 26" descr="C:/Users/BITSC-28/AppData/Roaming/PolarisOffice/ETemp/9992_6734448/image2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416050" y="2124075"/>
            <a:ext cx="2423160" cy="13569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092E7AF-F680-431C-B14E-C857850867D5}"/>
              </a:ext>
            </a:extLst>
          </p:cNvPr>
          <p:cNvSpPr txBox="1"/>
          <p:nvPr/>
        </p:nvSpPr>
        <p:spPr>
          <a:xfrm>
            <a:off x="2865120" y="4819650"/>
            <a:ext cx="6844030" cy="4610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기존 자바와 오라클 </a:t>
            </a:r>
            <a:r>
              <a:rPr lang="en-US" altLang="ko-KR" sz="2400" b="1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DB </a:t>
            </a:r>
            <a:r>
              <a:rPr lang="ko-KR" altLang="en-US" sz="2400" b="1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서버만을 사용한 </a:t>
            </a:r>
            <a:r>
              <a:rPr lang="en-US" altLang="ko-KR" sz="2400" b="1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1</a:t>
            </a:r>
            <a:r>
              <a:rPr lang="ko-KR" altLang="en-US" sz="2400" b="1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차 프로젝트</a:t>
            </a:r>
            <a:endParaRPr lang="ko-KR" altLang="en-US" sz="2400" b="1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30" name="그래픽 18">
            <a:extLst>
              <a:ext uri="{FF2B5EF4-FFF2-40B4-BE49-F238E27FC236}">
                <a16:creationId xmlns="" xmlns:a16="http://schemas.microsoft.com/office/drawing/2014/main" id="{D60D0C6B-0A5C-4D72-9631-68AE10387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68545" y="1635125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4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26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pic>
        <p:nvPicPr>
          <p:cNvPr id="14" name="그래픽 7" descr="C:/Users/BITSC-28/AppData/Roaming/PolarisOffice/ETemp/9992_6734448/image2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892675" y="2268220"/>
            <a:ext cx="2362835" cy="2362835"/>
          </a:xfrm>
          <a:prstGeom prst="rect"/>
          <a:noFill/>
        </p:spPr>
      </p:pic>
      <p:pic>
        <p:nvPicPr>
          <p:cNvPr id="15" name="Picture 2" descr="C:/Users/BITSC-28/AppData/Roaming/PolarisOffice/ETemp/9992_6734448/image23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16"/>
                </a14:imgProps>
              </a:ext>
            </a:extLst>
          </a:blip>
          <a:srcRect/>
          <a:stretch>
            <a:fillRect/>
          </a:stretch>
        </p:blipFill>
        <p:spPr bwMode="auto">
          <a:xfrm rot="0">
            <a:off x="6199505" y="850900"/>
            <a:ext cx="3592195" cy="20758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6" name="그림 15" descr="C:/Users/BITSC-28/AppData/Roaming/PolarisOffice/ETemp/9992_6734448/image24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499235" y="2776855"/>
            <a:ext cx="2423160" cy="13569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7" name="Picture 2" descr="C:/Users/BITSC-28/AppData/Roaming/PolarisOffice/ETemp/9992_6734448/image26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17"/>
                </a14:imgProps>
              </a:ext>
            </a:extLst>
          </a:blip>
          <a:srcRect/>
          <a:stretch>
            <a:fillRect/>
          </a:stretch>
        </p:blipFill>
        <p:spPr bwMode="auto">
          <a:xfrm rot="0">
            <a:off x="2876550" y="1634490"/>
            <a:ext cx="2975610" cy="10420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8" name="그림 17" descr="C:/Users/BITSC-28/AppData/Roaming/PolarisOffice/ETemp/9992_6734448/image27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484485" y="2969260"/>
            <a:ext cx="1266190" cy="12661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9" name="그림 18" descr="C:/Users/BITSC-28/AppData/Roaming/PolarisOffice/ETemp/9992_6734448/image28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7772400" y="3243580"/>
            <a:ext cx="2369185" cy="58102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0" name="그림 19" descr="C:/Users/BITSC-28/AppData/Roaming/PolarisOffice/ETemp/9992_6734448/image29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185400" y="961390"/>
            <a:ext cx="972820" cy="137096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1" name="그림 20" descr="C:/Users/BITSC-28/AppData/Roaming/PolarisOffice/ETemp/9992_6734448/image30.png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718820" y="1593215"/>
            <a:ext cx="1054735" cy="148717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092E7AF-F680-431C-B14E-C857850867D5}"/>
              </a:ext>
            </a:extLst>
          </p:cNvPr>
          <p:cNvSpPr txBox="1"/>
          <p:nvPr/>
        </p:nvSpPr>
        <p:spPr>
          <a:xfrm>
            <a:off x="1775460" y="5062855"/>
            <a:ext cx="8660130" cy="46228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다양한 오픈소스 </a:t>
            </a:r>
            <a:r>
              <a:rPr lang="en-US" altLang="ko-KR" sz="2400" b="1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API</a:t>
            </a:r>
            <a:r>
              <a:rPr lang="ko-KR" altLang="en-US" sz="2400" b="1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와 언어를 이용하여 서비스 가능한 웹페이지 제작</a:t>
            </a:r>
            <a:endParaRPr lang="ko-KR" altLang="en-US" sz="2400" b="1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19799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진행방향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41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27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4515032-12B9-462E-B68B-DBDC8F78373B}"/>
              </a:ext>
            </a:extLst>
          </p:cNvPr>
          <p:cNvSpPr txBox="1"/>
          <p:nvPr/>
        </p:nvSpPr>
        <p:spPr>
          <a:xfrm>
            <a:off x="365760" y="690245"/>
            <a:ext cx="1649095" cy="58547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API </a:t>
            </a:r>
            <a:r>
              <a:rPr lang="ko-KR" altLang="en-US" sz="3200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인용</a:t>
            </a:r>
            <a:endParaRPr lang="ko-KR" altLang="en-US" sz="32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24" name="그래픽 4">
            <a:extLst>
              <a:ext uri="{FF2B5EF4-FFF2-40B4-BE49-F238E27FC236}">
                <a16:creationId xmlns="" xmlns:a16="http://schemas.microsoft.com/office/drawing/2014/main" id="{1750FFF2-6E37-4DE2-B760-3A6E2E5AE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3790" y="2247900"/>
            <a:ext cx="2362200" cy="2362200"/>
          </a:xfrm>
          <a:prstGeom prst="rect">
            <a:avLst/>
          </a:prstGeom>
        </p:spPr>
      </p:pic>
      <p:pic>
        <p:nvPicPr>
          <p:cNvPr id="26" name="그래픽 6">
            <a:extLst>
              <a:ext uri="{FF2B5EF4-FFF2-40B4-BE49-F238E27FC236}">
                <a16:creationId xmlns="" xmlns:a16="http://schemas.microsoft.com/office/drawing/2014/main" id="{1A9B076F-4975-468E-8E46-9E6C340EB8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0230" y="2849245"/>
            <a:ext cx="914400" cy="914400"/>
          </a:xfrm>
          <a:prstGeom prst="rect">
            <a:avLst/>
          </a:prstGeom>
        </p:spPr>
      </p:pic>
      <p:pic>
        <p:nvPicPr>
          <p:cNvPr id="27" name="그림 26" descr="C:/Users/BITSC-28/AppData/Roaming/PolarisOffice/ETemp/9992_6734448/image32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41370" y="1910715"/>
            <a:ext cx="1041400" cy="104140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8" name="그림 27" descr="C:/Users/BITSC-28/AppData/Roaming/PolarisOffice/ETemp/9992_6734448/image33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580765" y="4592320"/>
            <a:ext cx="1188085" cy="11880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9" name="그림 28" descr="C:/Users/BITSC-28/AppData/Roaming/PolarisOffice/ETemp/9992_6734448/image34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78725" y="1407795"/>
            <a:ext cx="1046480" cy="104648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30" name="그림 29" descr="C:/Users/BITSC-28/AppData/Roaming/PolarisOffice/ETemp/9992_6734448/image35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7822565" y="4060825"/>
            <a:ext cx="1426210" cy="142621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19799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진행방향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21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>
            <a:spLocks/>
          </p:cNvSpPr>
          <p:nvPr/>
        </p:nvSpPr>
        <p:spPr>
          <a:xfrm rot="0">
            <a:off x="0" y="0"/>
            <a:ext cx="12192635" cy="521970"/>
          </a:xfrm>
          <a:prstGeom prst="rect"/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28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19799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진행방향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F9D8ABC-E196-4880-9DC3-152FA6906897}"/>
              </a:ext>
            </a:extLst>
          </p:cNvPr>
          <p:cNvSpPr txBox="1"/>
          <p:nvPr/>
        </p:nvSpPr>
        <p:spPr>
          <a:xfrm>
            <a:off x="4010025" y="5826125"/>
            <a:ext cx="7628255" cy="46228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1</a:t>
            </a:r>
            <a:r>
              <a:rPr lang="ko-KR" altLang="en-US" sz="2400" b="1"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차때와 다르게 각자 맡은 파트를 재분배하여 학업효과 상승</a:t>
            </a:r>
            <a:endParaRPr lang="ko-KR" altLang="en-US" sz="24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C6D4D6B-B0E3-41A1-AE4F-C62E5A7196F6}"/>
              </a:ext>
            </a:extLst>
          </p:cNvPr>
          <p:cNvSpPr txBox="1"/>
          <p:nvPr/>
        </p:nvSpPr>
        <p:spPr>
          <a:xfrm>
            <a:off x="365760" y="667385"/>
            <a:ext cx="2320290" cy="4006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파트분배</a:t>
            </a:r>
            <a:endParaRPr lang="ko-KR" altLang="en-US" sz="20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3700ED36-CCF4-412C-BDCC-D68A44C04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74529"/>
              </p:ext>
            </p:extLst>
          </p:nvPr>
        </p:nvGraphicFramePr>
        <p:xfrm>
          <a:off x="365760" y="1624941"/>
          <a:ext cx="5183439" cy="377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522">
                  <a:extLst>
                    <a:ext uri="{9D8B030D-6E8A-4147-A177-3AD203B41FA5}">
                      <a16:colId xmlns="" xmlns:a16="http://schemas.microsoft.com/office/drawing/2014/main" val="1071656004"/>
                    </a:ext>
                  </a:extLst>
                </a:gridCol>
                <a:gridCol w="3012917">
                  <a:extLst>
                    <a:ext uri="{9D8B030D-6E8A-4147-A177-3AD203B41FA5}">
                      <a16:colId xmlns="" xmlns:a16="http://schemas.microsoft.com/office/drawing/2014/main" val="1942769118"/>
                    </a:ext>
                  </a:extLst>
                </a:gridCol>
              </a:tblGrid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고한별</a:t>
                      </a:r>
                      <a:endParaRPr lang="ko-KR" altLang="en-US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화면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 </a:t>
                      </a:r>
                      <a:r>
                        <a:rPr lang="en-US" altLang="ko-KR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사업자 마이페이지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룸 예약 및 결제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8137875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김소연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82501927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최희진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프로모션 메뉴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마이페이지 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시압자</a:t>
                      </a: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마이페이지의 카페 등록 및 수정 기능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7865613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김선겸</a:t>
                      </a:r>
                      <a:endParaRPr lang="ko-KR" altLang="en-US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7275236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문성빈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스투더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마이페이지의 </a:t>
                      </a:r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스투더</a:t>
                      </a: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부분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공지사항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Q&amp;A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3535146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박선영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4423825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최영인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85268645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D53E6092-3CAD-4ACA-9F7B-A75FC1CEFC44}"/>
              </a:ext>
            </a:extLst>
          </p:cNvPr>
          <p:cNvCxnSpPr>
            <a:cxnSpLocks/>
          </p:cNvCxnSpPr>
          <p:nvPr/>
        </p:nvCxnSpPr>
        <p:spPr>
          <a:xfrm>
            <a:off x="353060" y="5524500"/>
            <a:ext cx="518668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9FE9273A-3BA9-4DD6-8AEC-00A6CF14D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56446"/>
              </p:ext>
            </p:extLst>
          </p:nvPr>
        </p:nvGraphicFramePr>
        <p:xfrm>
          <a:off x="371031" y="1214208"/>
          <a:ext cx="5183439" cy="410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938">
                  <a:extLst>
                    <a:ext uri="{9D8B030D-6E8A-4147-A177-3AD203B41FA5}">
                      <a16:colId xmlns="" xmlns:a16="http://schemas.microsoft.com/office/drawing/2014/main" val="3939525178"/>
                    </a:ext>
                  </a:extLst>
                </a:gridCol>
                <a:gridCol w="3020501">
                  <a:extLst>
                    <a:ext uri="{9D8B030D-6E8A-4147-A177-3AD203B41FA5}">
                      <a16:colId xmlns="" xmlns:a16="http://schemas.microsoft.com/office/drawing/2014/main" val="719388997"/>
                    </a:ext>
                  </a:extLst>
                </a:gridCol>
              </a:tblGrid>
              <a:tr h="410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43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담당업무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435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45528800"/>
                  </a:ext>
                </a:extLst>
              </a:tr>
            </a:tbl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417A51C5-C0C1-4059-9A6E-A52723DBAD00}"/>
              </a:ext>
            </a:extLst>
          </p:cNvPr>
          <p:cNvCxnSpPr>
            <a:cxnSpLocks/>
          </p:cNvCxnSpPr>
          <p:nvPr/>
        </p:nvCxnSpPr>
        <p:spPr>
          <a:xfrm>
            <a:off x="382270" y="1201420"/>
            <a:ext cx="5167630" cy="0"/>
          </a:xfrm>
          <a:prstGeom prst="line">
            <a:avLst/>
          </a:prstGeom>
          <a:noFill/>
          <a:ln w="28575">
            <a:solidFill>
              <a:srgbClr val="9CB6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8BEC38C1-9934-4BF7-893A-8E5EA61D9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588204"/>
              </p:ext>
            </p:extLst>
          </p:nvPr>
        </p:nvGraphicFramePr>
        <p:xfrm>
          <a:off x="6461760" y="1621893"/>
          <a:ext cx="5183441" cy="323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523">
                  <a:extLst>
                    <a:ext uri="{9D8B030D-6E8A-4147-A177-3AD203B41FA5}">
                      <a16:colId xmlns="" xmlns:a16="http://schemas.microsoft.com/office/drawing/2014/main" val="1071656004"/>
                    </a:ext>
                  </a:extLst>
                </a:gridCol>
                <a:gridCol w="3012918">
                  <a:extLst>
                    <a:ext uri="{9D8B030D-6E8A-4147-A177-3AD203B41FA5}">
                      <a16:colId xmlns="" xmlns:a16="http://schemas.microsoft.com/office/drawing/2014/main" val="1942769118"/>
                    </a:ext>
                  </a:extLst>
                </a:gridCol>
              </a:tblGrid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고한별</a:t>
                      </a:r>
                      <a:endParaRPr lang="ko-KR" altLang="en-US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스투더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마이페이지의 </a:t>
                      </a:r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스투더</a:t>
                      </a: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부분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공지사항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Q&amp;A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8137875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김소연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82501927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최희진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화면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 </a:t>
                      </a:r>
                      <a:r>
                        <a:rPr lang="en-US" altLang="ko-KR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사업자 마이페이지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룸 예약 및 결제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7865613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김선겸</a:t>
                      </a:r>
                      <a:endParaRPr lang="ko-KR" altLang="en-US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7275236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문성빈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프로모션 메뉴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마이페이지 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시압자</a:t>
                      </a:r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마이페이지의 카페 등록 및 수정 기능</a:t>
                      </a:r>
                      <a:endParaRPr lang="en-US" altLang="ko-KR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3535146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박선영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4423825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82E83289-E9F4-4EA7-8F52-E3E191D81F63}"/>
              </a:ext>
            </a:extLst>
          </p:cNvPr>
          <p:cNvCxnSpPr>
            <a:cxnSpLocks/>
          </p:cNvCxnSpPr>
          <p:nvPr/>
        </p:nvCxnSpPr>
        <p:spPr>
          <a:xfrm>
            <a:off x="6467475" y="4963795"/>
            <a:ext cx="518668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="" xmlns:a16="http://schemas.microsoft.com/office/drawing/2014/main" id="{25808457-CAC8-409A-B180-02667A6E6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27425"/>
              </p:ext>
            </p:extLst>
          </p:nvPr>
        </p:nvGraphicFramePr>
        <p:xfrm>
          <a:off x="6467031" y="1211160"/>
          <a:ext cx="5183439" cy="410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938">
                  <a:extLst>
                    <a:ext uri="{9D8B030D-6E8A-4147-A177-3AD203B41FA5}">
                      <a16:colId xmlns="" xmlns:a16="http://schemas.microsoft.com/office/drawing/2014/main" val="3939525178"/>
                    </a:ext>
                  </a:extLst>
                </a:gridCol>
                <a:gridCol w="3020501">
                  <a:extLst>
                    <a:ext uri="{9D8B030D-6E8A-4147-A177-3AD203B41FA5}">
                      <a16:colId xmlns="" xmlns:a16="http://schemas.microsoft.com/office/drawing/2014/main" val="719388997"/>
                    </a:ext>
                  </a:extLst>
                </a:gridCol>
              </a:tblGrid>
              <a:tr h="410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43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담당업무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435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45528800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09096EA4-32AC-42D4-A115-45CFEBEFA7B8}"/>
              </a:ext>
            </a:extLst>
          </p:cNvPr>
          <p:cNvCxnSpPr>
            <a:cxnSpLocks/>
          </p:cNvCxnSpPr>
          <p:nvPr/>
        </p:nvCxnSpPr>
        <p:spPr>
          <a:xfrm>
            <a:off x="6478270" y="1189355"/>
            <a:ext cx="5167630" cy="0"/>
          </a:xfrm>
          <a:prstGeom prst="line">
            <a:avLst/>
          </a:prstGeom>
          <a:noFill/>
          <a:ln w="28575">
            <a:solidFill>
              <a:srgbClr val="9CB6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그래픽 32">
            <a:extLst>
              <a:ext uri="{FF2B5EF4-FFF2-40B4-BE49-F238E27FC236}">
                <a16:creationId xmlns="" xmlns:a16="http://schemas.microsoft.com/office/drawing/2014/main" id="{BFC71EF4-1829-432B-A784-DBCB181F9E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7860" y="2976245"/>
            <a:ext cx="723265" cy="72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6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34DC873-7CE6-440A-8BC9-1EC6BE163D45}"/>
              </a:ext>
            </a:extLst>
          </p:cNvPr>
          <p:cNvCxnSpPr>
            <a:cxnSpLocks/>
          </p:cNvCxnSpPr>
          <p:nvPr/>
        </p:nvCxnSpPr>
        <p:spPr>
          <a:xfrm>
            <a:off x="1343025" y="6493510"/>
            <a:ext cx="949833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슬라이드 번호 개체 틀 16">
            <a:extLst>
              <a:ext uri="{FF2B5EF4-FFF2-40B4-BE49-F238E27FC236}">
                <a16:creationId xmlns="" xmlns:a16="http://schemas.microsoft.com/office/drawing/2014/main" id="{0D5A9997-9C51-4E3F-961D-AFA30D9D95CC}"/>
              </a:ext>
            </a:extLst>
          </p:cNvPr>
          <p:cNvSpPr txBox="1">
            <a:spLocks/>
          </p:cNvSpPr>
          <p:nvPr/>
        </p:nvSpPr>
        <p:spPr>
          <a:xfrm>
            <a:off x="10494645" y="658495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6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3</a:t>
            </a:fld>
            <a:endParaRPr kumimoji="1" lang="ko-KR" altLang="en-US" sz="6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81DC034B-5F7B-48F0-9E55-5EA70F9B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39245"/>
          <a:stretch/>
        </p:blipFill>
        <p:spPr>
          <a:xfrm>
            <a:off x="6113145" y="1568450"/>
            <a:ext cx="2346960" cy="43040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8C002A9-227F-4241-8035-54B05817E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56391" b="6446"/>
          <a:stretch/>
        </p:blipFill>
        <p:spPr>
          <a:xfrm>
            <a:off x="3736975" y="704850"/>
            <a:ext cx="2346960" cy="430403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B8D27C1A-4136-4FF2-B3A4-36DC6B55D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r="28890"/>
          <a:stretch/>
        </p:blipFill>
        <p:spPr>
          <a:xfrm>
            <a:off x="8491220" y="704850"/>
            <a:ext cx="2346960" cy="43040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2136870-A2E1-43A9-A0D4-C4EEC48248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44209"/>
          <a:stretch/>
        </p:blipFill>
        <p:spPr>
          <a:xfrm>
            <a:off x="1355090" y="1568450"/>
            <a:ext cx="2346960" cy="430403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6B554DE3-6836-46D7-952A-7EBA0FADE2FD}"/>
              </a:ext>
            </a:extLst>
          </p:cNvPr>
          <p:cNvSpPr/>
          <p:nvPr/>
        </p:nvSpPr>
        <p:spPr>
          <a:xfrm>
            <a:off x="1355090" y="15684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F9FFB12-6006-4348-B731-A97649004D5A}"/>
              </a:ext>
            </a:extLst>
          </p:cNvPr>
          <p:cNvSpPr/>
          <p:nvPr/>
        </p:nvSpPr>
        <p:spPr>
          <a:xfrm>
            <a:off x="1355090" y="1566545"/>
            <a:ext cx="2346960" cy="43053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  <a:lumMod val="100000"/>
                </a:schemeClr>
              </a:gs>
              <a:gs pos="50000">
                <a:srgbClr val="FFBDC1">
                  <a:alpha val="40000"/>
                </a:srgbClr>
              </a:gs>
              <a:gs pos="0">
                <a:srgbClr val="DE4C4B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en-US" altLang="ko-KR" sz="2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indent="84138"/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84138"/>
            <a:endParaRPr lang="en-US" altLang="ko-KR" sz="12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4137" defTabSz="3338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tabLst>
                <a:tab pos="773906" algn="l"/>
              </a:tabLst>
            </a:pPr>
            <a:endParaRPr lang="en-US" altLang="ko-KR" sz="12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BCD83D9E-62F8-4C25-9B93-23E807D3490A}"/>
              </a:ext>
            </a:extLst>
          </p:cNvPr>
          <p:cNvSpPr/>
          <p:nvPr/>
        </p:nvSpPr>
        <p:spPr>
          <a:xfrm>
            <a:off x="3736975" y="7048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1C465EF6-ADDD-48F1-962D-63AA4DB94FA2}"/>
              </a:ext>
            </a:extLst>
          </p:cNvPr>
          <p:cNvSpPr/>
          <p:nvPr/>
        </p:nvSpPr>
        <p:spPr>
          <a:xfrm>
            <a:off x="6113145" y="15684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E66BCA8-8326-4520-904A-B6431A3ED934}"/>
              </a:ext>
            </a:extLst>
          </p:cNvPr>
          <p:cNvSpPr/>
          <p:nvPr/>
        </p:nvSpPr>
        <p:spPr>
          <a:xfrm>
            <a:off x="8488045" y="704850"/>
            <a:ext cx="2346960" cy="4305300"/>
          </a:xfrm>
          <a:prstGeom prst="rect">
            <a:avLst/>
          </a:prstGeom>
          <a:solidFill>
            <a:srgbClr val="32435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9D4BE423-FC7A-4144-B659-C77445FD291F}"/>
              </a:ext>
            </a:extLst>
          </p:cNvPr>
          <p:cNvCxnSpPr>
            <a:cxnSpLocks/>
          </p:cNvCxnSpPr>
          <p:nvPr/>
        </p:nvCxnSpPr>
        <p:spPr>
          <a:xfrm>
            <a:off x="1352550" y="1525905"/>
            <a:ext cx="2346960" cy="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Rectangle 180">
            <a:extLst>
              <a:ext uri="{FF2B5EF4-FFF2-40B4-BE49-F238E27FC236}">
                <a16:creationId xmlns="" xmlns:a16="http://schemas.microsoft.com/office/drawing/2014/main" id="{A6ED56DB-07D3-4A1A-89F6-0D50F5C3F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075" y="6574155"/>
            <a:ext cx="1343025" cy="19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lnSpc>
                <a:spcPct val="120000"/>
              </a:lnSpc>
            </a:pP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2019  1</a:t>
            </a:r>
            <a:r>
              <a:rPr lang="ko-KR" altLang="en-US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프로젝트         </a:t>
            </a:r>
            <a:r>
              <a:rPr lang="en-US" altLang="ko-KR" sz="6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    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="" xmlns:a16="http://schemas.microsoft.com/office/drawing/2014/main" id="{6E584714-38DC-4812-B966-C3761E89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560" y="6583045"/>
            <a:ext cx="890905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6CE7CDEB-28F8-4B07-9115-9F900C63BB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90" y="6546215"/>
            <a:ext cx="555625" cy="2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76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28E18E-9E7B-431C-ADBB-4589D63EE9BA}"/>
              </a:ext>
            </a:extLst>
          </p:cNvPr>
          <p:cNvSpPr txBox="1"/>
          <p:nvPr/>
        </p:nvSpPr>
        <p:spPr>
          <a:xfrm>
            <a:off x="3710305" y="2352040"/>
            <a:ext cx="477139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Study Cafe</a:t>
            </a:r>
          </a:p>
          <a:p>
            <a:pPr algn="ctr">
              <a:defRPr/>
            </a:pPr>
            <a:r>
              <a:rPr lang="en-US" altLang="ko-KR" sz="3200" spc="3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Reservation System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B0A2F03-0894-4E4B-974F-D4C7DCA22CB8}"/>
              </a:ext>
            </a:extLst>
          </p:cNvPr>
          <p:cNvSpPr txBox="1"/>
          <p:nvPr/>
        </p:nvSpPr>
        <p:spPr>
          <a:xfrm>
            <a:off x="4157345" y="3446145"/>
            <a:ext cx="386715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프로젝트 중간 발표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7878B3FF-D6FA-4F4A-B3A4-388396D267E3}"/>
              </a:ext>
            </a:extLst>
          </p:cNvPr>
          <p:cNvSpPr/>
          <p:nvPr/>
        </p:nvSpPr>
        <p:spPr>
          <a:xfrm>
            <a:off x="5503545" y="3783330"/>
            <a:ext cx="1228725" cy="284480"/>
          </a:xfrm>
          <a:prstGeom prst="rect">
            <a:avLst/>
          </a:prstGeom>
          <a:solidFill>
            <a:srgbClr val="DE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2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="" xmlns:a16="http://schemas.microsoft.com/office/drawing/2014/main" id="{80745A98-1993-46FF-851F-B90EFA193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88"/>
          <a:stretch/>
        </p:blipFill>
        <p:spPr bwMode="auto">
          <a:xfrm>
            <a:off x="6262370" y="5590540"/>
            <a:ext cx="1140460" cy="28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1559F0E7-B49F-4B5E-90F7-1EDEB0E7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5580380"/>
            <a:ext cx="1228725" cy="2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CBC6E69-8129-47D0-B9CE-FC81600834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0" y="5481320"/>
            <a:ext cx="897890" cy="40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3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4511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4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/>
          <a:stretch/>
        </p:blipFill>
        <p:spPr>
          <a:xfrm>
            <a:off x="732155" y="468630"/>
            <a:ext cx="10589895" cy="603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5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8905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스터디카페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5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3305" r="1549" b="2822"/>
          <a:stretch/>
        </p:blipFill>
        <p:spPr>
          <a:xfrm>
            <a:off x="849630" y="553085"/>
            <a:ext cx="10280015" cy="58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4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4447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스투더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6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5" y="581025"/>
            <a:ext cx="10918825" cy="56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22142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SNS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7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6281" r="5394" b="3230"/>
          <a:stretch/>
        </p:blipFill>
        <p:spPr>
          <a:xfrm>
            <a:off x="2201545" y="580390"/>
            <a:ext cx="6897370" cy="59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6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AAA4ED3-FC6E-4B8F-97BD-3900F6A0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6504940"/>
            <a:ext cx="1110615" cy="2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3F8894-D0E5-46E7-9B50-F5F7ACDC1C8A}"/>
              </a:ext>
            </a:extLst>
          </p:cNvPr>
          <p:cNvSpPr/>
          <p:nvPr/>
        </p:nvSpPr>
        <p:spPr>
          <a:xfrm>
            <a:off x="0" y="0"/>
            <a:ext cx="12192000" cy="52133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123C88-1F7A-4566-9E2A-31D0102F765D}"/>
              </a:ext>
            </a:extLst>
          </p:cNvPr>
          <p:cNvSpPr txBox="1"/>
          <p:nvPr/>
        </p:nvSpPr>
        <p:spPr>
          <a:xfrm>
            <a:off x="478790" y="149860"/>
            <a:ext cx="37369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</a:t>
            </a:r>
            <a:r>
              <a:rPr lang="en-US" altLang="ko-KR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고객지원 및 프로모션</a:t>
            </a:r>
            <a:endParaRPr lang="ko-KR" altLang="en-US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1E76225-92BF-45E4-B151-29D199520E74}"/>
              </a:ext>
            </a:extLst>
          </p:cNvPr>
          <p:cNvSpPr/>
          <p:nvPr/>
        </p:nvSpPr>
        <p:spPr>
          <a:xfrm>
            <a:off x="47625" y="-3810"/>
            <a:ext cx="63690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슬라이드 번호 개체 틀 16">
            <a:extLst>
              <a:ext uri="{FF2B5EF4-FFF2-40B4-BE49-F238E27FC236}">
                <a16:creationId xmlns="" xmlns:a16="http://schemas.microsoft.com/office/drawing/2014/main" id="{1FFC3BD5-8A6E-48A7-9704-76C1B137E823}"/>
              </a:ext>
            </a:extLst>
          </p:cNvPr>
          <p:cNvSpPr txBox="1">
            <a:spLocks/>
          </p:cNvSpPr>
          <p:nvPr/>
        </p:nvSpPr>
        <p:spPr>
          <a:xfrm>
            <a:off x="5768975" y="6576060"/>
            <a:ext cx="440690" cy="2451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20AFCB-31AD-46A7-9E69-122FC367B62B}" type="slidenum">
              <a:rPr kumimoji="1" lang="ko-KR" altLang="en-US" sz="100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r"/>
              <a:t>8</a:t>
            </a:fld>
            <a:endParaRPr kumimoji="1" lang="ko-KR" altLang="en-US" sz="1000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A7514E-6FB5-432C-9986-5F3E94746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333" y1="55147" x2="37333" y2="55147"/>
                        <a14:foregroundMark x1="74667" y1="44853" x2="74667" y2="44853"/>
                        <a14:foregroundMark x1="80667" y1="56618" x2="80667" y2="56618"/>
                        <a14:foregroundMark x1="14000" y1="55147" x2="14000" y2="5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15" y="6522085"/>
            <a:ext cx="555625" cy="252095"/>
          </a:xfrm>
          <a:prstGeom prst="rect">
            <a:avLst/>
          </a:prstGeom>
        </p:spPr>
      </p:pic>
      <p:pic>
        <p:nvPicPr>
          <p:cNvPr id="2" name="그림 1" descr="C:/Users/BITSC-28/AppData/Roaming/PolarisOffice/ETemp/9992_6734448/image16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" t="3310" r="3488" b="2395"/>
          <a:stretch>
            <a:fillRect/>
          </a:stretch>
        </p:blipFill>
        <p:spPr>
          <a:xfrm rot="0">
            <a:off x="1398270" y="610870"/>
            <a:ext cx="9396095" cy="57442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7557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/Users/BITSC-28/AppData/Roaming/PolarisOffice/ETemp/9992_6734448/image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0">
            <a:off x="10988040" y="6504940"/>
            <a:ext cx="1111250" cy="269875"/>
          </a:xfrm>
          <a:prstGeom prst="rect"/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 rot="0">
            <a:off x="0" y="0"/>
            <a:ext cx="12192635" cy="521970"/>
          </a:xfrm>
          <a:prstGeom prst="rect"/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1" name="슬라이드 번호 개체 틀 60"/>
          <p:cNvSpPr txBox="1">
            <a:spLocks/>
          </p:cNvSpPr>
          <p:nvPr/>
        </p:nvSpPr>
        <p:spPr>
          <a:xfrm rot="0">
            <a:off x="5768975" y="6576060"/>
            <a:ext cx="441325" cy="24574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00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9</a:t>
            </a:fld>
            <a:endParaRPr lang="ko-KR" altLang="en-US" sz="100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pic>
        <p:nvPicPr>
          <p:cNvPr id="25" name="그림 24" descr="C:/Users/BITSC-28/AppData/Roaming/PolarisOffice/ETemp/9992_6734448/image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10216515" y="6522085"/>
            <a:ext cx="556260" cy="252730"/>
          </a:xfrm>
          <a:prstGeom prst="rect"/>
          <a:noFill/>
        </p:spPr>
      </p:pic>
      <p:sp>
        <p:nvSpPr>
          <p:cNvPr id="32" name="TextBox 31"/>
          <p:cNvSpPr txBox="1">
            <a:spLocks/>
          </p:cNvSpPr>
          <p:nvPr/>
        </p:nvSpPr>
        <p:spPr>
          <a:xfrm rot="0">
            <a:off x="478790" y="149860"/>
            <a:ext cx="157924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80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ER </a:t>
            </a:r>
            <a:r>
              <a:rPr lang="ko-KR" altLang="en-US" sz="180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다이어그램 </a:t>
            </a:r>
            <a:endParaRPr lang="ko-KR" altLang="en-US" sz="180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3" name="직사각형 32"/>
          <p:cNvSpPr>
            <a:spLocks/>
          </p:cNvSpPr>
          <p:nvPr/>
        </p:nvSpPr>
        <p:spPr>
          <a:xfrm rot="0">
            <a:off x="47625" y="-3810"/>
            <a:ext cx="631825" cy="58420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20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latin typeface="나눔바른고딕" charset="0"/>
                <a:ea typeface="나눔바른고딕" charset="0"/>
              </a:rPr>
              <a:t>1</a:t>
            </a:r>
            <a:r>
              <a:rPr lang="en-US" altLang="ko-KR" sz="3200" cap="none" i="0" b="0" strike="noStrike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latin typeface="나눔바른고딕" charset="0"/>
                <a:ea typeface="나눔바른고딕" charset="0"/>
                <a:cs typeface="+mn-cs"/>
              </a:rPr>
              <a:t>. </a:t>
            </a:r>
            <a:endParaRPr lang="ko-KR" altLang="en-US" sz="3200" cap="none" i="0" b="0" strike="noStrike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rgbClr val="000000">
                  <a:lumMod val="65000"/>
                  <a:lumOff val="35000"/>
                </a:srgb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62" name="그림 61" descr="C:/Users/BITSC-28/AppData/Roaming/PolarisOffice/ETemp/9992_6734448/fImage16345212254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11591" r="6551" b="29831"/>
          <a:stretch>
            <a:fillRect/>
          </a:stretch>
        </p:blipFill>
        <p:spPr>
          <a:xfrm rot="0">
            <a:off x="2056130" y="1492250"/>
            <a:ext cx="8091170" cy="3747135"/>
          </a:xfrm>
          <a:prstGeom prst="rect"/>
          <a:noFill/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30</Pages>
  <Paragraphs>694</Paragraphs>
  <Words>2083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Yoonhye Choi</dc:creator>
  <cp:lastModifiedBy>Zozo</cp:lastModifiedBy>
  <dc:title>PowerPoint 프레젠테이션</dc:title>
  <dcterms:modified xsi:type="dcterms:W3CDTF">2019-09-05T03:53:53Z</dcterms:modified>
</cp:coreProperties>
</file>